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2" r:id="rId3"/>
    <p:sldId id="257" r:id="rId4"/>
    <p:sldId id="256" r:id="rId5"/>
    <p:sldId id="310" r:id="rId6"/>
    <p:sldId id="262" r:id="rId7"/>
    <p:sldId id="261" r:id="rId8"/>
    <p:sldId id="271" r:id="rId9"/>
    <p:sldId id="275" r:id="rId10"/>
    <p:sldId id="272" r:id="rId11"/>
    <p:sldId id="307" r:id="rId12"/>
    <p:sldId id="309" r:id="rId13"/>
    <p:sldId id="289" r:id="rId14"/>
    <p:sldId id="292" r:id="rId15"/>
    <p:sldId id="291" r:id="rId16"/>
    <p:sldId id="283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4660"/>
  </p:normalViewPr>
  <p:slideViewPr>
    <p:cSldViewPr>
      <p:cViewPr varScale="1">
        <p:scale>
          <a:sx n="72" d="100"/>
          <a:sy n="72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320E-E1D2-4655-A527-C65E8A8BFB03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8035B-E978-4B89-9D4D-CF887D519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D7678-8810-47E5-8913-1A2D1BB2F76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0EF4E-67B4-4AD4-94A2-7E5F85DE0A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E6872-986A-43B6-A29D-4E8137C5738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14F700-10F6-404C-BC3A-CA030C36F07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465AB-A95D-4E1C-801C-45759BF994D1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16C92-30FA-4999-B9A5-5404AB00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www.youtube.com/watch?v=Zh-vuomKdRg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752600"/>
            <a:ext cx="9144000" cy="2590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b="1" dirty="0" smtClean="0">
                <a:solidFill>
                  <a:srgbClr val="0070C0"/>
                </a:solidFill>
              </a:rPr>
              <a:t>Game User Experience and </a:t>
            </a:r>
            <a:r>
              <a:rPr lang="en-US" sz="4200" b="1" dirty="0" smtClean="0">
                <a:solidFill>
                  <a:srgbClr val="0070C0"/>
                </a:solidFill>
              </a:rPr>
              <a:t>Serious </a:t>
            </a:r>
            <a:r>
              <a:rPr lang="en-US" sz="4200" b="1" dirty="0" smtClean="0">
                <a:solidFill>
                  <a:srgbClr val="0070C0"/>
                </a:solidFill>
              </a:rPr>
              <a:t>Game </a:t>
            </a:r>
            <a:r>
              <a:rPr lang="en-US" sz="4200" b="1" dirty="0" smtClean="0">
                <a:solidFill>
                  <a:srgbClr val="0070C0"/>
                </a:solidFill>
              </a:rPr>
              <a:t>Research</a:t>
            </a:r>
            <a:endParaRPr lang="en-US" sz="4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DEPARTMENT OF COMPUTER SCIENCE</a:t>
            </a:r>
          </a:p>
          <a:p>
            <a:pPr algn="ctr"/>
            <a:r>
              <a:rPr lang="en-US" sz="3500" b="1" dirty="0" smtClean="0"/>
              <a:t>2013 FACULTY MINI-TALKS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Chang </a:t>
            </a:r>
            <a:r>
              <a:rPr lang="en-US" sz="2800" dirty="0" smtClean="0">
                <a:solidFill>
                  <a:schemeClr val="bg1"/>
                </a:solidFill>
              </a:rPr>
              <a:t>Yun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September </a:t>
            </a:r>
            <a:r>
              <a:rPr lang="en-US" sz="2800" dirty="0" smtClean="0">
                <a:solidFill>
                  <a:schemeClr val="bg1"/>
                </a:solidFill>
              </a:rPr>
              <a:t>20, 2013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Game Mode Preference</a:t>
            </a:r>
            <a:endParaRPr lang="en-US" sz="4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Post-Game Preference Survey on Game Mode</a:t>
            </a:r>
            <a:endParaRPr lang="en-US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7529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ight Arrow 4"/>
          <p:cNvSpPr/>
          <p:nvPr/>
        </p:nvSpPr>
        <p:spPr>
          <a:xfrm rot="10800000">
            <a:off x="2133600" y="2209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2133600" y="2895600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572000" y="3657600"/>
            <a:ext cx="4572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19400" y="2286000"/>
            <a:ext cx="11849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 (3.51%)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2971800"/>
            <a:ext cx="118494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 (8.77%)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3733800"/>
            <a:ext cx="171072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50 (or 87.22%)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51054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Both Qualitative and Quantitative improvements in entertainment prompted the participants to choose the </a:t>
            </a:r>
            <a:r>
              <a:rPr lang="en-US" sz="2400" b="1" u="sng" dirty="0" smtClean="0"/>
              <a:t>AUTOMATIC MODE</a:t>
            </a:r>
            <a:r>
              <a:rPr lang="en-US" sz="2400" b="1" dirty="0" smtClean="0"/>
              <a:t> over EASY or DIFFICULT MODE</a:t>
            </a:r>
            <a:endParaRPr lang="en-US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2209800" cy="12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105400"/>
            <a:ext cx="2209800" cy="12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Related Publications</a:t>
            </a:r>
            <a:endParaRPr lang="en-US" sz="4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0896" y="1079480"/>
            <a:ext cx="89609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100" dirty="0" smtClean="0"/>
              <a:t>1. W</a:t>
            </a:r>
            <a:r>
              <a:rPr lang="en-US" sz="2100" dirty="0" smtClean="0"/>
              <a:t>. </a:t>
            </a:r>
            <a:r>
              <a:rPr lang="en-US" sz="2100" dirty="0" err="1" smtClean="0"/>
              <a:t>Holtkamp</a:t>
            </a:r>
            <a:r>
              <a:rPr lang="en-US" sz="2100" dirty="0" smtClean="0"/>
              <a:t>, </a:t>
            </a:r>
            <a:r>
              <a:rPr lang="en-US" sz="2100" dirty="0" smtClean="0"/>
              <a:t>P. Trevino, C. Yun and </a:t>
            </a:r>
            <a:r>
              <a:rPr lang="en-US" sz="2100" dirty="0" smtClean="0"/>
              <a:t>Z. Deng, </a:t>
            </a:r>
            <a:r>
              <a:rPr lang="en-US" sz="2100" dirty="0" smtClean="0"/>
              <a:t>Dynamic Difficulty with</a:t>
            </a:r>
          </a:p>
          <a:p>
            <a:pPr lvl="0"/>
            <a:r>
              <a:rPr lang="en-US" sz="2100" dirty="0" smtClean="0"/>
              <a:t> </a:t>
            </a:r>
            <a:r>
              <a:rPr lang="en-US" sz="2100" dirty="0" smtClean="0"/>
              <a:t>    Personality Influences</a:t>
            </a:r>
            <a:r>
              <a:rPr lang="en-US" sz="2100" dirty="0" smtClean="0"/>
              <a:t>, </a:t>
            </a:r>
            <a:r>
              <a:rPr lang="en-US" sz="2100" i="1" dirty="0" smtClean="0"/>
              <a:t>Proceedings </a:t>
            </a:r>
            <a:r>
              <a:rPr lang="en-US" sz="2100" i="1" dirty="0" smtClean="0"/>
              <a:t>of </a:t>
            </a:r>
            <a:r>
              <a:rPr lang="en-US" sz="2100" i="1" dirty="0" smtClean="0"/>
              <a:t>GLS 8.0: GAMES + LEARNING +</a:t>
            </a:r>
          </a:p>
          <a:p>
            <a:pPr lvl="0"/>
            <a:r>
              <a:rPr lang="en-US" sz="2100" i="1" dirty="0" smtClean="0"/>
              <a:t> </a:t>
            </a:r>
            <a:r>
              <a:rPr lang="en-US" sz="2100" i="1" dirty="0" smtClean="0"/>
              <a:t>    SOCIETY Conference</a:t>
            </a:r>
            <a:r>
              <a:rPr lang="en-US" sz="2100" dirty="0" smtClean="0"/>
              <a:t>, pp. 153 – 160, Madison, Wisconsin, June 13 – 15 , 2012.</a:t>
            </a: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896" y="2209800"/>
            <a:ext cx="8866402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100" dirty="0" smtClean="0"/>
              <a:t>2. </a:t>
            </a:r>
            <a:r>
              <a:rPr lang="en-US" sz="2100" dirty="0" smtClean="0"/>
              <a:t>C. Yun, P. Trevino, W. </a:t>
            </a:r>
            <a:r>
              <a:rPr lang="en-US" sz="2100" dirty="0" err="1" smtClean="0"/>
              <a:t>Holtkamp</a:t>
            </a:r>
            <a:r>
              <a:rPr lang="en-US" sz="2100" dirty="0" smtClean="0"/>
              <a:t>, and Z. Deng, PADS:  Improving Gaming </a:t>
            </a:r>
          </a:p>
          <a:p>
            <a:pPr lvl="0"/>
            <a:r>
              <a:rPr lang="en-US" sz="2100" dirty="0" smtClean="0"/>
              <a:t>     Experience Using Profile-Based Adaptive Difficulty System, </a:t>
            </a:r>
            <a:r>
              <a:rPr lang="en-US" sz="2100" i="1" dirty="0" smtClean="0"/>
              <a:t>Proceedings of 5</a:t>
            </a:r>
            <a:r>
              <a:rPr lang="en-US" sz="2100" i="1" baseline="30000" dirty="0" smtClean="0"/>
              <a:t>th</a:t>
            </a:r>
          </a:p>
          <a:p>
            <a:pPr lvl="0"/>
            <a:r>
              <a:rPr lang="en-US" sz="2100" i="1" baseline="30000" dirty="0" smtClean="0"/>
              <a:t>     </a:t>
            </a:r>
            <a:r>
              <a:rPr lang="en-US" sz="2100" i="1" dirty="0" smtClean="0"/>
              <a:t>  ACM SIGGRAPH Symposium on Video Games</a:t>
            </a:r>
            <a:r>
              <a:rPr lang="en-US" sz="2100" dirty="0" smtClean="0"/>
              <a:t>, pp. 31 – 36, Los Angeles,</a:t>
            </a:r>
          </a:p>
          <a:p>
            <a:pPr lvl="0"/>
            <a:r>
              <a:rPr lang="en-US" sz="2100" dirty="0" smtClean="0"/>
              <a:t>     California, July 24 – 29, 2010.</a:t>
            </a:r>
          </a:p>
          <a:p>
            <a:endParaRPr lang="en-US" sz="2100" dirty="0"/>
          </a:p>
        </p:txBody>
      </p:sp>
      <p:sp>
        <p:nvSpPr>
          <p:cNvPr id="13" name="TextBox 12"/>
          <p:cNvSpPr txBox="1"/>
          <p:nvPr/>
        </p:nvSpPr>
        <p:spPr>
          <a:xfrm>
            <a:off x="240896" y="3625840"/>
            <a:ext cx="794281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100" dirty="0" smtClean="0"/>
              <a:t>3.  C. Yun, D. </a:t>
            </a:r>
            <a:r>
              <a:rPr lang="en-US" sz="2100" dirty="0" err="1" smtClean="0"/>
              <a:t>Shastri</a:t>
            </a:r>
            <a:r>
              <a:rPr lang="en-US" sz="2100" dirty="0" smtClean="0"/>
              <a:t>, I. </a:t>
            </a:r>
            <a:r>
              <a:rPr lang="en-US" sz="2100" dirty="0" err="1" smtClean="0"/>
              <a:t>Pavlidis</a:t>
            </a:r>
            <a:r>
              <a:rPr lang="en-US" sz="2100" dirty="0" smtClean="0"/>
              <a:t>, and Z. Deng, O’ Game, Can You Feel My </a:t>
            </a:r>
          </a:p>
          <a:p>
            <a:pPr lvl="0"/>
            <a:r>
              <a:rPr lang="en-US" sz="2100" dirty="0" smtClean="0"/>
              <a:t>     Frustration?:  Improving User’s Gaming Experience via </a:t>
            </a:r>
            <a:r>
              <a:rPr lang="en-US" sz="2100" dirty="0" err="1" smtClean="0"/>
              <a:t>StressCam</a:t>
            </a:r>
            <a:r>
              <a:rPr lang="en-US" sz="2100" dirty="0" smtClean="0"/>
              <a:t>,  </a:t>
            </a:r>
          </a:p>
          <a:p>
            <a:pPr lvl="0"/>
            <a:r>
              <a:rPr lang="en-US" sz="2100" i="1" dirty="0" smtClean="0"/>
              <a:t>     SIGCHI 2009:  The 27th Annual CHI Conference on Human Factors in </a:t>
            </a:r>
          </a:p>
          <a:p>
            <a:pPr lvl="0"/>
            <a:r>
              <a:rPr lang="en-US" sz="2100" i="1" dirty="0" smtClean="0"/>
              <a:t>     Computing Systems – New Input Modalities</a:t>
            </a:r>
            <a:r>
              <a:rPr lang="en-US" sz="2100" dirty="0" smtClean="0"/>
              <a:t>, pp. 2195-2204, Boston, </a:t>
            </a:r>
          </a:p>
          <a:p>
            <a:pPr lvl="0"/>
            <a:r>
              <a:rPr lang="en-US" sz="2100" dirty="0" smtClean="0"/>
              <a:t>     Massachusetts, April 4 – 9, 2009.</a:t>
            </a:r>
            <a:endParaRPr lang="en-US" sz="2100" dirty="0"/>
          </a:p>
        </p:txBody>
      </p:sp>
      <p:pic>
        <p:nvPicPr>
          <p:cNvPr id="1028" name="Picture 4" descr="http://www.chi2010.org/images/CHI20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5486400"/>
            <a:ext cx="2390775" cy="838201"/>
          </a:xfrm>
          <a:prstGeom prst="rect">
            <a:avLst/>
          </a:prstGeom>
          <a:noFill/>
        </p:spPr>
      </p:pic>
      <p:pic>
        <p:nvPicPr>
          <p:cNvPr id="1030" name="Picture 6" descr="http://davidkelly.me/wp-content/uploads/2012/06/gl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0775" y="5067299"/>
            <a:ext cx="2943225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SERIOUS GAME</a:t>
            </a:r>
            <a:endParaRPr lang="en-US" sz="42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3238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447800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1" y="4572000"/>
            <a:ext cx="8534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DEFINITION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Games designed for education, training, simulation, public awareness, and advertisement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533400" y="916459"/>
            <a:ext cx="8116823" cy="54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HPV/CC HEALTH GAME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33271"/>
            <a:ext cx="862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Framing Effective Cervical Cancer Prevention </a:t>
            </a:r>
          </a:p>
          <a:p>
            <a:r>
              <a:rPr lang="en-US" sz="3600" dirty="0" smtClean="0"/>
              <a:t>Messages for </a:t>
            </a:r>
            <a:r>
              <a:rPr lang="en-US" sz="3600" dirty="0" smtClean="0"/>
              <a:t>Women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951" y="5509736"/>
            <a:ext cx="4905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UH Department of Computer Science</a:t>
            </a:r>
          </a:p>
          <a:p>
            <a:r>
              <a:rPr lang="en-US" sz="2100" b="1" dirty="0" smtClean="0"/>
              <a:t>UH Department of Educational Psychology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29200"/>
            <a:ext cx="27432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667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Raise awareness and educate public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Human </a:t>
            </a:r>
            <a:r>
              <a:rPr lang="en-US" sz="2400" dirty="0" err="1" smtClean="0"/>
              <a:t>Papillomavirus</a:t>
            </a:r>
            <a:r>
              <a:rPr lang="en-US" sz="2400" dirty="0" smtClean="0"/>
              <a:t> (HPV) that leads to  cervical cancer (CC)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Endorse the lifestyle that prevents HPV/CC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Inform Pap test and HPV vaccination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Inform the myths and truth concerning HPV/CC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533400" y="916459"/>
            <a:ext cx="8116823" cy="54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HPV/CC HEALTH GAME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33271"/>
            <a:ext cx="862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Framing Effective Cervical Cancer Prevention </a:t>
            </a:r>
          </a:p>
          <a:p>
            <a:r>
              <a:rPr lang="en-US" sz="3600" dirty="0" smtClean="0"/>
              <a:t>Messages for </a:t>
            </a:r>
            <a:r>
              <a:rPr lang="en-US" sz="3600" dirty="0" smtClean="0"/>
              <a:t>Women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951" y="5509736"/>
            <a:ext cx="4905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UH Department of Computer Science</a:t>
            </a:r>
          </a:p>
          <a:p>
            <a:r>
              <a:rPr lang="en-US" sz="2100" b="1" dirty="0" smtClean="0"/>
              <a:t>UH Department of Educational Psychology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29200"/>
            <a:ext cx="27432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22932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Public Health Game:</a:t>
            </a:r>
          </a:p>
          <a:p>
            <a:r>
              <a:rPr lang="en-US" sz="2400" dirty="0" smtClean="0"/>
              <a:t>	Inform </a:t>
            </a:r>
            <a:r>
              <a:rPr lang="en-US" sz="2400" dirty="0" smtClean="0"/>
              <a:t>56 myths </a:t>
            </a:r>
            <a:r>
              <a:rPr lang="en-US" sz="2400" dirty="0" smtClean="0"/>
              <a:t>and facts concerning HPV/CC 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810000" y="3124200"/>
            <a:ext cx="1219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893403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Effectiveness of informing public using game over traditional</a:t>
            </a:r>
          </a:p>
          <a:p>
            <a:r>
              <a:rPr lang="en-US" sz="2400" dirty="0" smtClean="0"/>
              <a:t>Brochures/pamphlets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50000"/>
          </a:blip>
          <a:srcRect/>
          <a:stretch>
            <a:fillRect/>
          </a:stretch>
        </p:blipFill>
        <p:spPr bwMode="auto">
          <a:xfrm>
            <a:off x="533400" y="916459"/>
            <a:ext cx="8116823" cy="548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HPV/CC HEALTH GAME</a:t>
            </a:r>
            <a:endParaRPr lang="en-US" sz="4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933271"/>
            <a:ext cx="862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Framing Effective Cervical Cancer Prevention </a:t>
            </a:r>
          </a:p>
          <a:p>
            <a:r>
              <a:rPr lang="en-US" sz="3600" dirty="0" smtClean="0"/>
              <a:t>Messages for </a:t>
            </a:r>
            <a:r>
              <a:rPr lang="en-US" sz="3600" dirty="0" smtClean="0"/>
              <a:t>Women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951" y="5509736"/>
            <a:ext cx="4905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 smtClean="0"/>
              <a:t>UH Department of Computer Science</a:t>
            </a:r>
          </a:p>
          <a:p>
            <a:r>
              <a:rPr lang="en-US" sz="2100" b="1" dirty="0" smtClean="0"/>
              <a:t>UH Department of Educational Psychology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29200"/>
            <a:ext cx="2743200" cy="137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514600"/>
            <a:ext cx="3276600" cy="21629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0059" y="2514600"/>
            <a:ext cx="3683340" cy="21466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Related Publications</a:t>
            </a:r>
            <a:endParaRPr lang="en-US" sz="4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0896" y="1339840"/>
            <a:ext cx="887371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100" dirty="0" smtClean="0"/>
              <a:t>1. (To appear</a:t>
            </a:r>
            <a:r>
              <a:rPr lang="en-US" sz="2100" dirty="0" smtClean="0"/>
              <a:t>) R. </a:t>
            </a:r>
            <a:r>
              <a:rPr lang="en-US" sz="2100" dirty="0" err="1" smtClean="0"/>
              <a:t>Nirmal</a:t>
            </a:r>
            <a:r>
              <a:rPr lang="en-US" sz="2100" dirty="0" smtClean="0"/>
              <a:t>, C. Yun, P. Trevino, </a:t>
            </a:r>
            <a:r>
              <a:rPr lang="en-US" sz="2100" dirty="0" smtClean="0"/>
              <a:t>Jenny Yi, M. Le and </a:t>
            </a:r>
          </a:p>
          <a:p>
            <a:pPr lvl="0"/>
            <a:r>
              <a:rPr lang="en-US" sz="2100" dirty="0" smtClean="0"/>
              <a:t>     P. </a:t>
            </a:r>
            <a:r>
              <a:rPr lang="en-US" sz="2100" dirty="0" err="1" smtClean="0"/>
              <a:t>Patipoonnanonda</a:t>
            </a:r>
            <a:r>
              <a:rPr lang="en-US" sz="2100" dirty="0" smtClean="0"/>
              <a:t>, Digital Health Game on Cervical Health And its Effect on</a:t>
            </a:r>
          </a:p>
          <a:p>
            <a:pPr lvl="0"/>
            <a:r>
              <a:rPr lang="en-US" sz="2100" dirty="0" smtClean="0"/>
              <a:t> </a:t>
            </a:r>
            <a:r>
              <a:rPr lang="en-US" sz="2100" dirty="0" smtClean="0"/>
              <a:t>    Vietnamese Women’s Cervical Cancer Knowledge, </a:t>
            </a:r>
            <a:r>
              <a:rPr lang="en-US" sz="2100" i="1" dirty="0" smtClean="0"/>
              <a:t>141</a:t>
            </a:r>
            <a:r>
              <a:rPr lang="en-US" sz="2100" i="1" baseline="30000" dirty="0" smtClean="0"/>
              <a:t>st</a:t>
            </a:r>
            <a:r>
              <a:rPr lang="en-US" sz="2100" i="1" dirty="0" smtClean="0"/>
              <a:t> American Public</a:t>
            </a:r>
          </a:p>
          <a:p>
            <a:pPr lvl="0"/>
            <a:r>
              <a:rPr lang="en-US" sz="2100" i="1" dirty="0" smtClean="0"/>
              <a:t> </a:t>
            </a:r>
            <a:r>
              <a:rPr lang="en-US" sz="2100" i="1" dirty="0" smtClean="0"/>
              <a:t>    Health Association (APHA) Annual Meeting and Expo</a:t>
            </a:r>
            <a:r>
              <a:rPr lang="en-US" sz="2100" dirty="0" smtClean="0"/>
              <a:t>, Boston, MA,</a:t>
            </a:r>
          </a:p>
          <a:p>
            <a:pPr lvl="0"/>
            <a:r>
              <a:rPr lang="en-US" sz="2100" dirty="0" smtClean="0"/>
              <a:t>     November 2 – 6, </a:t>
            </a:r>
            <a:r>
              <a:rPr lang="en-US" sz="2100" dirty="0" smtClean="0"/>
              <a:t>2013</a:t>
            </a:r>
            <a:r>
              <a:rPr lang="en-US" sz="2100" dirty="0" smtClean="0"/>
              <a:t>.</a:t>
            </a:r>
            <a:endParaRPr lang="en-US" sz="21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0896" y="3110805"/>
            <a:ext cx="86723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100" dirty="0" smtClean="0"/>
              <a:t>2. </a:t>
            </a:r>
            <a:r>
              <a:rPr lang="en-US" sz="2100" dirty="0" smtClean="0"/>
              <a:t>(To appear) R. </a:t>
            </a:r>
            <a:r>
              <a:rPr lang="en-US" sz="2100" dirty="0" err="1" smtClean="0"/>
              <a:t>Nirmal</a:t>
            </a:r>
            <a:r>
              <a:rPr lang="en-US" sz="2100" dirty="0" smtClean="0"/>
              <a:t>, </a:t>
            </a:r>
            <a:r>
              <a:rPr lang="en-US" sz="2100" dirty="0" smtClean="0"/>
              <a:t>C</a:t>
            </a:r>
            <a:r>
              <a:rPr lang="en-US" sz="2100" dirty="0" smtClean="0"/>
              <a:t>. Yun, P. Trevino, </a:t>
            </a:r>
            <a:r>
              <a:rPr lang="en-US" sz="2100" dirty="0" smtClean="0"/>
              <a:t>M. Le, P. </a:t>
            </a:r>
            <a:r>
              <a:rPr lang="en-US" sz="2100" dirty="0" err="1" smtClean="0"/>
              <a:t>Patipoonnanonda</a:t>
            </a:r>
            <a:r>
              <a:rPr lang="en-US" sz="2100" dirty="0" smtClean="0"/>
              <a:t> and</a:t>
            </a:r>
          </a:p>
          <a:p>
            <a:pPr lvl="0"/>
            <a:r>
              <a:rPr lang="en-US" sz="2100" dirty="0" smtClean="0"/>
              <a:t>     Jenny Yi, Digital Health Game on Cervical Health And its Effect on American</a:t>
            </a:r>
            <a:endParaRPr lang="en-US" sz="2100" i="1" baseline="30000" dirty="0" smtClean="0"/>
          </a:p>
          <a:p>
            <a:pPr lvl="0"/>
            <a:r>
              <a:rPr lang="en-US" sz="2100" i="1" dirty="0" smtClean="0"/>
              <a:t>     </a:t>
            </a:r>
            <a:r>
              <a:rPr lang="en-US" sz="2100" dirty="0" smtClean="0"/>
              <a:t>Women’s Cervical Cancer Knowledge, </a:t>
            </a:r>
            <a:r>
              <a:rPr lang="en-US" sz="2100" i="1" dirty="0" smtClean="0"/>
              <a:t>IEEE International Game Innovation</a:t>
            </a:r>
            <a:endParaRPr lang="en-US" sz="2100" dirty="0" smtClean="0"/>
          </a:p>
          <a:p>
            <a:pPr lvl="0"/>
            <a:r>
              <a:rPr lang="en-US" sz="2100" dirty="0" smtClean="0"/>
              <a:t>     </a:t>
            </a:r>
            <a:r>
              <a:rPr lang="en-US" sz="2100" i="1" dirty="0" smtClean="0"/>
              <a:t>Conference (IGIC)</a:t>
            </a:r>
            <a:r>
              <a:rPr lang="en-US" sz="2100" dirty="0" smtClean="0"/>
              <a:t>, Vancouver, Canada, September 23 – 25, 2013.</a:t>
            </a:r>
            <a:endParaRPr lang="en-US" sz="2100" dirty="0" smtClean="0"/>
          </a:p>
        </p:txBody>
      </p:sp>
      <p:sp>
        <p:nvSpPr>
          <p:cNvPr id="5122" name="AutoShape 2" descr="data:image/jpeg;base64,/9j/4AAQSkZJRgABAQAAAQABAAD/2wCEAAkGBhAQEBAQEBAQEBIQEg8QEhASEg8UFhUQFRUYFhYVFBUXGygfFxovGhQVHzsgIygrLiwsFR4xNTAqNSgrLiwBCQoKDgwOGg8PGCklHBwsLCwpKTUsNCktNSkpKSwsLCksKTUpNSwvLCkpLCwsLCksLCwsLCwsKSwsKSksKSwpKf/AABEIAGECCAMBIgACEQEDEQH/xAAbAAEAAgMBAQAAAAAAAAAAAAAABAUBAwYCB//EAEcQAAICAQIDBQIKBwUGBwAAAAECAAMRBBITITEFBiJBUTLRFBUWI1NUYXGRkjRCUoGjsbIzgqHS4TZyc6LBwwcXNUNik7P/xAAZAQEBAQEBAQAAAAAAAAAAAAAAAQQCAwX/xAApEQEAAgIAAwYHAQAAAAAAAAAAAQIDEQQhMRIiQVGBkRMkM1JhcbEU/9oADAMBAAIRAxEAPwD67ERMz0IiICIiAiIgIiICIiAiIgIiICIiAiIgIiICIiAiIgIiICIiAiIgIiICIiAiIgIiICIiAiIgIiICIiAiIgIiICIiAiIgIiICIiAiIgIiICIiAiIBjaERuHqJjcPUSbgZiCZjcPURuBmIzMbh6iXaszDuAMkgD1JAEyDKF9KdZqnqLFa6euOvLA5fbnz+yeOXJNIjsxuZ5Qkyt/jCn6Wr86e+PjCn6Wr86e+Rz3L0/m9v5k90fIvT/t2/mT/LON8T9tfdzuUj4wp+lq/Onvj4wp+lq/Onvkf5F6f9u38ye6PkXp/27fzJ7o+Z+2Pc3KR8YU/S1fnT3x8YU/S1fnT3yOe5mn+kt/MnumPkdpvpLPzJ7o+Z+yPc2k/GFP0tX50983I4YZUhh6ggj/CQR3M0x6WWH+8nukA6Q6LVVorFq7uWD9+OePPOOc5nLmx88lY106+a7X0SJre1EqZUIsZnDMFrrdztUgEnb05kfjJFNm5QwDDIBwwKkfeD0M2K9xM4iRWIiICIiAiIgIiICIiAiIgIkDtrtlNLXxGBYk4VAQCcAsx59AFVj+71IkLS97K3YA1uis91W84Pzlep+DDkueRfzz/pReRKy7vDUllqOHXhNtJxkYFaWs3LoALB19Jr0neil9oIetmstrCMAT4LWq3eEnkWU4/xxILeJUafvTpnFTBnC3IllbFGAKPW9qE56ZSt2546c8TTX3uqe1q0UkJwC1jHC4sttqIGASSDQ/kAfUQi9iVK959Occ7OYD4NbjwFa2DH7MWp+JHUGex29WbeEniI4m859nau4ffnn5gjHSFWcTnqO+KOjutTYSzSUkM2Dv1CUuvQEbQNQuTnPhPLpJb94USvVW2LtTRq7WFSWPgQWNtG0Z5H18ugl0i2iQLO2EQhbQUYhCQPGFDsEQsR0yx2/eD5czG03ezS2AMrPhgGG6t1yDUlwPi9UtQ469eXhOGhcRKezvZpVYJucsfIVufOgenrqqB/f+wzNvezSKru1hArre1/CxKqis7ZUc8hUJjQt4lTrO8GxrUFZJqqquYM23IsLAAYB55Q5zjqJ6q7y6d34aMzNu2ABWO4/O+z5H+ws5dfCP2lzBaRKejvRSyqWW1CxQBNu45e5qE5rkc3U/cOZwBmL+9FIRmQkkKSAwdAWC7ypO0kHbk4wYFxEgVdu0syKu/5x7URijBWaptj4Y8vaBHqcZHLnIw7z1BmR1dHV3QVEE2MFFjcTaOiFaXYNnBGB7XhgXESpu7zUKoszmr53dbh8YrQsdmFO72SOo+zM8DvVRuwQ4TwA2lfCGa9tPg+eOIvtezgg5xzgXMTVpdStqJYudtiq65BB2sMjIPMTbCkREBERAREQEREDInO91j47/7v8zOiE5zur7d/93+bTFn+rT1/jmULsjsrj78uV248s5zn7ZbaXu2K3V+Ix2kHGP8AWVHZGhst38Ozh7cZ5tzzn0l1oOybq7FZ7t6jPhy3Pl9sx8NSLRE/Dmfzv8pEK/tfT8TWCvJG4IMjy5SR8lB9K34f6yN2vSX1gVW2khAG58jiSPiLUfWT+LyxSLXv3O1z89GnrvDVs09aZztZVz64BmrT92QyI3FYblVsY9Rn1kjvOMUID5MB/wApkfT9i3sisNRgFVIGX5AjkJclInNMdjfKCeq17M7M4AYbi24g8xjpI/dz9M1f7/65K7N0j1oVd95yTu59MDlz+6Re7n6Zq/3/ANc1aiLYoiNc+npKyg6rRPq9ddVxCuwEqcEgKNoxjI/akn5Dt9Y/5D/mnvsv/wBU1H+4/wDOqaO0NDr6xbabyEXe+BY2duSRgY9MTJGPHNbZL0m3et0nwif2+z8TJFox0vFe7XrHnH6eu2O4r6jS06Yanhmq5ri/DZtwKsu3G8Y9rOc+U4Gjuc79pWdnfCSDWu7jbGIPgVsbN/L28dfKfVO6moezThnYu25xljk4B9ZyWg/2l1H/AAj/APjVPt8PNZxVmsctRp8nNFoyWi3XfNYP/wCHj/Fx0PwkMxvF3FatsY5eHbuPp1zKL/yZt+t1/wD0v/nn1SJ7PJ8g7G7It7M7Y02mF2/igFyoKqyMHG0rk5wUzmdt3o/StH95/rWc/wBv/wC0Wi/4dP8A3p0Hej9K0f3n+tZh4/6XrH9gR+8NY4iMXoUGu2spbe9BILI2VZef6n2dZW1d2dYHobjoVRKgx4t5LYTaw55DA9c+fWXHeAE8DFFl222uwlFRsIp5jxEfhIbHtDDMGfx2apVr4dPzda2EUsDjnlADzz1miHaL8k9QqOqXEbwnW6852mo9TnHNLeY/bmPktqsUDi54ed26+1hztZ+QCjPI46joB5TfrbO0EZkU3Oqm7ZalWnLOdlRr3A4AXc1wyBnwiSr79cOKApOyprEZRUd7tWuKl3HGQ+85PL2OZ5xuUX0xOSpPaFlaPbx6zXqlO1VoLtSU6kYAOGJ5Y/HAm6l9arVqEsVdyeFaqOGUNrcQufaU7efKTS7dPEpuwPhfzfwlmYvp6rHBWscPUH26wU6/49OsuZypERAREQEREBERAidpPTtVLwri5uEtZXcXYgttVfPwqxP2KT0EjPXol9oU1nPFKvhCDxFs3FW9n5za334PnJHaWhqt4ZsO012bq23AYdlasjDcmyrsNpB69OQIr6+6ulUVKGcCpEWtN64CKABtGOQ8A6cs5OOcsI3vdoG3uX0x3e22+vnlMeI5/YqI+6s+hnstpazuUoCLRWeGScW22Y2sE6Zc5OeWST6yNqe6+kcgvlioJ8RRhtYWqdysCGUjUOMMCOnmJJ+Jacv4mG6yq4gMoVWRt6kKAAMk8zjJ5ZPIQqNX8WOlYVtG1eErrAeorgV7UVeeP7O3oPKz7ZtrTQKxIOmDDO7xpnKNZYd3PnhuK3Pod59Zpo7r6SpVqDMoFaacA2LnaKq6gOmd2ylf8Zsu7p6ZwAwc7WUr4h4Qpc7V5eyRbYp8yrkZxCNd1nZ1W1MUZffWqrgn+zyVJ/VG2gDxED5sD0m6uzQV+Ldp6yAucvWCqvtVVPPl/aKMf/MAdRMHuvSXNha0uTncWBPS1ccxzGL7BzycY58plu69B254mFeuxV3YAdHqsyMDzaivOftxjJgYSjRAoiIrC0V3KKg7KRXw0Sw7OQxsrAbrhBjkJsr1Oiw2LaCLvCwNqMrllXkQThiVKfeCPWe6uxK0KFS6lENR5r4qy27a+R655jB5nnI9XdWhUCZtIFfABL5PCCKirnHkqDn1OSTkwGjt0Vm0rw+T2VpvYZZqmwdoJJIDLyz0wCMcpij4tFYKNpBWta2gq9ezhVIFV+RwVCVDB6AIPSbk7vUBg4ByC58WxslrGt/WU4wzsQRg85GfubpTUairFDQNNz2MwQUtRuVyu5X4bFcgjOefU5DYun7OGGHwXoxDbqycIyFiDnyaivPpwl9JKTs3TOjBUrau1WR1U5R0O4MGAOG9ph++abO7lLcXnYONvFgDDxbmLjy5YZiRj155k7R6RakCIAACzclRfEzFmOEAGSxJ6cyc9YHm3s6pmZ2QFnVVY8/Eq52hh0IG5vxMwezaumwY3GwDngOd2WUZ8JO9s467jnrJMSKiHsig5+aTmUJ5eaObFI9MOSwx0PPrB7I0+NvBrx0xtGMbNnT/AHeX3SXEIip2XSDkVIPGbMAcuIWLlsdM7yW+8k9SZ5t7Hoc5apGOc5IyQcMvInoMWWDA5YdvUyZECI/ZNByDUhDbsgjl4gVbl05gkH1mvtLsOnUVWVWKcW1PSzBju4b9RuOfU/dnlJ8QoBjAHIDkPuiIhCIiFIiICIiAiIgZEo+72hsra4uhXdjGcc8Ey7ieV8UWtFp8E05bRabWU7uHV7WM52np++TqNTri6h6wFyNxwvTPPzl3E8K8L2Y1F50mnP8Aaujv+E8WqsttC4PhxnH2mevhXaH0Q/BPfL6JZ4XvTMXmN8zSl7V011unrGzNmQXUYGOv2/dNFV2vVVUVDCgKOSdAMes6GItw27dqLTEmkDsq3UNv46hfZ28gM9c9D90093f0zV/v/rlrKTXaW+m/4Rpxu3e0uM/fkeY5Dp5yZKzj7Fuc9mefmTD12h2Pq01Nl+n/APcHUFOQOMqQ32qJqv0valisj81YEEZp5gzYO8Wu+rfw7ffHyi131b+Fb75ln4EzOrXiJ8I6c/RsrxtoiN1rMx4zHPkja3QdqVaOlNF4Lhe5sGaD80VbHt5HtbenOcwndvt1dS2rC41DDa1u7S8xgL7Ps9FHl5TsPlFrvq38O33x8o9d9W/hW++bcfF4sdIpEW1HLoyXvN7Taesotids/FxBLfDeOMFfg2eD+Gz/AKyg4feb1u/HRTqvlHrvq38K33x8o9d9W/hXe+d/78flPs4c93c7r9p29oU6vXgjgj23NJZgAwVQK+XVycmdL3n/AErR/ef61mv5R676t/Ct9886TS333rfqBt2eyuMfdgeQyczxz8RXPWMdIne48PKdjx27ZSNRSuotNVRquI+eeoGzegHNWGTgnlINve9adyVLVZXULAnz7NaypSbQ5BU5Q7du7PnOsKjzmNo9B6Ta705jtTtDU2JwilaML9Kr7L7lylhBADKoYc8g/Z6zwvfRzZbWtFfzZsQZtwcraKhuXGcHO7IzjlOrxMbR6CXcDme0+9d+ndK7dPUGbJzxsKy5ABQlR6nrie371WqpdqaghOpVG4rcjTbwybPBgLzzkZ6TpCM9ecYk3BpzB74sLqadlD8Q0gul/I72K5rJA3Y/nynTzG0egmYCIiRSIiAiIgIiIFX23obLX0bJzFOpaywZ/UbTX1A/bh7UOPsMqtB3TvpQVi9CuK9xKfqroxp+EAwJC71FgKlSMsMHJJse8i6oigaXOeK/Fwdvzfwe7bk9QOLwen2eWZHTW67w/NnGUFjFBuVN6DcoBw7FDYxA9kjH2Gwj1X2FaldtamhmsKkWupLKNiIwAKkZAU4PQcsqcc4V/costyA1BXratFbc2CwpALsRlivA5Hl7Xljns0VnaCK4KFt1+pYNZlilbam3ZjBYleHw8KAdqnHlJFtuuNiDGFW2lia1wGrNbB0O4bv7TByOgI6YMfkeO0ew7nsNoCB3v0BBrYjZTRqBc4YbQWJ+cGc894GBzz0U57Rdp61a0t1VYQLW9t6V1uzqVqrJqA/WbiG0DbuyAACTzmdWNb8JOziGiyzT1kDhjhoF3PYCeeCdykc+ezAHMwOgic5RVrxpss7tf8LpyMV/odWoStyoAwd9NbWEdc2kDGAB4S3XoQ5Wy7L6w8HkuKjZa1DbhyJ28JNjYPMHOQ2Q6aJUdkDVCm6u8vxELCu75ti6sgbcAAFyrs64Pki56yJotXr1CixECorbrDxTxNpcbwpBNWQK2CueW4jLYzIroonIUdodpvw7lTKHT3sF2Koe1q9M1e5SSwG46kA5HsgHqCbFdRrywBVNuF8a1tzzZeOjlSCESjPLGWJ6coRfROSp1faisx4JYWFXZX6VgjSqRWdxJ66o7Qp5pn0DX3ZrahmbjbQAlWNqsuXIJcgt4vTlgY/lVT4lb2WLxUWcZZ7HYV2WMOHTkhF3bWJO0KSD5seeBiaO07NSltNin5pQGuVdxAVQ5c524fI2ADkQccuZgXMSo7Zs1BNY04sVirPuIyg8JC1suD4ixXmeShSc+RiaZtUr1s51JTbqAUCoSRtXYWOM79wcDngAjMiOiiQOw1tFI4zMzlrW8SkFVZyyV8wC21Sq7vPbmT4CIiFIiICIiAiIgIiICIiAiIgIiICIiAiIgIiICIiEIiICIiAiIhSIiAiIgIiICIiAiIgIiICIiAiIgIiICIiAiIgIiICIiAiIhCIiFIiICIiAiIgIiICIiAiIgIiICIiAiIgIiICIiAiIgIiICIiAiIgIiICIiAiIgIiICIiAiIgIiICIiAiIgIiIC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data:image/jpeg;base64,/9j/4AAQSkZJRgABAQAAAQABAAD/2wCEAAkGBhAQEBAQEBAQEBIQEg8QEhASEg8UFhUQFRUYFhYVFBUXGygfFxovGhQVHzsgIygrLiwsFR4xNTAqNSgrLiwBCQoKDgwOGg8PGCklHBwsLCwpKTUsNCktNSkpKSwsLCksKTUpNSwvLCkpLCwsLCksLCwsLCwsKSwsKSksKSwpKf/AABEIAGECCAMBIgACEQEDEQH/xAAbAAEAAgMBAQAAAAAAAAAAAAAABAUBAwYCB//EAEcQAAICAQIDBQIKBwUGBwAAAAECAAMRBBITITEFBiJBUTLRFBUWI1NUYXGRkjRCUoGjsbIzgqHS4TZyc6LBwwcXNUNik7P/xAAZAQEBAQEBAQAAAAAAAAAAAAAAAQQCAwX/xAApEQEAAgIAAwYHAQAAAAAAAAAAAQIDEQQhMRIiQVGBkRMkM1JhcbEU/9oADAMBAAIRAxEAPwD67ERMz0IiICIiAiIgIiICIiAiIgIiICIiAiIgIiICIiAiIgIiICIiAiIgIiICIiAiIgIiICIiAiIgIiICIiAiIgIiICIiAiIgIiICIiAiIgIiICIiAiIBjaERuHqJjcPUSbgZiCZjcPURuBmIzMbh6iXaszDuAMkgD1JAEyDKF9KdZqnqLFa6euOvLA5fbnz+yeOXJNIjsxuZ5Qkyt/jCn6Wr86e+PjCn6Wr86e+Rz3L0/m9v5k90fIvT/t2/mT/LON8T9tfdzuUj4wp+lq/Onvj4wp+lq/Onvkf5F6f9u38ye6PkXp/27fzJ7o+Z+2Pc3KR8YU/S1fnT3x8YU/S1fnT3yOe5mn+kt/MnumPkdpvpLPzJ7o+Z+yPc2k/GFP0tX50983I4YZUhh6ggj/CQR3M0x6WWH+8nukA6Q6LVVorFq7uWD9+OePPOOc5nLmx88lY106+a7X0SJre1EqZUIsZnDMFrrdztUgEnb05kfjJFNm5QwDDIBwwKkfeD0M2K9xM4iRWIiICIiAiIgIiICIiAiIgIkDtrtlNLXxGBYk4VAQCcAsx59AFVj+71IkLS97K3YA1uis91W84Pzlep+DDkueRfzz/pReRKy7vDUllqOHXhNtJxkYFaWs3LoALB19Jr0neil9oIetmstrCMAT4LWq3eEnkWU4/xxILeJUafvTpnFTBnC3IllbFGAKPW9qE56ZSt2546c8TTX3uqe1q0UkJwC1jHC4sttqIGASSDQ/kAfUQi9iVK959Occ7OYD4NbjwFa2DH7MWp+JHUGex29WbeEniI4m859nau4ffnn5gjHSFWcTnqO+KOjutTYSzSUkM2Dv1CUuvQEbQNQuTnPhPLpJb94USvVW2LtTRq7WFSWPgQWNtG0Z5H18ugl0i2iQLO2EQhbQUYhCQPGFDsEQsR0yx2/eD5czG03ezS2AMrPhgGG6t1yDUlwPi9UtQ469eXhOGhcRKezvZpVYJucsfIVufOgenrqqB/f+wzNvezSKru1hArre1/CxKqis7ZUc8hUJjQt4lTrO8GxrUFZJqqquYM23IsLAAYB55Q5zjqJ6q7y6d34aMzNu2ABWO4/O+z5H+ws5dfCP2lzBaRKejvRSyqWW1CxQBNu45e5qE5rkc3U/cOZwBmL+9FIRmQkkKSAwdAWC7ypO0kHbk4wYFxEgVdu0syKu/5x7URijBWaptj4Y8vaBHqcZHLnIw7z1BmR1dHV3QVEE2MFFjcTaOiFaXYNnBGB7XhgXESpu7zUKoszmr53dbh8YrQsdmFO72SOo+zM8DvVRuwQ4TwA2lfCGa9tPg+eOIvtezgg5xzgXMTVpdStqJYudtiq65BB2sMjIPMTbCkREBERAREQEREDInO91j47/7v8zOiE5zur7d/93+bTFn+rT1/jmULsjsrj78uV248s5zn7ZbaXu2K3V+Ix2kHGP8AWVHZGhst38Ozh7cZ5tzzn0l1oOybq7FZ7t6jPhy3Pl9sx8NSLRE/Dmfzv8pEK/tfT8TWCvJG4IMjy5SR8lB9K34f6yN2vSX1gVW2khAG58jiSPiLUfWT+LyxSLXv3O1z89GnrvDVs09aZztZVz64BmrT92QyI3FYblVsY9Rn1kjvOMUID5MB/wApkfT9i3sisNRgFVIGX5AjkJclInNMdjfKCeq17M7M4AYbi24g8xjpI/dz9M1f7/65K7N0j1oVd95yTu59MDlz+6Re7n6Zq/3/ANc1aiLYoiNc+npKyg6rRPq9ddVxCuwEqcEgKNoxjI/akn5Dt9Y/5D/mnvsv/wBU1H+4/wDOqaO0NDr6xbabyEXe+BY2duSRgY9MTJGPHNbZL0m3et0nwif2+z8TJFox0vFe7XrHnH6eu2O4r6jS06Yanhmq5ri/DZtwKsu3G8Y9rOc+U4Gjuc79pWdnfCSDWu7jbGIPgVsbN/L28dfKfVO6moezThnYu25xljk4B9ZyWg/2l1H/AAj/APjVPt8PNZxVmsctRp8nNFoyWi3XfNYP/wCHj/Fx0PwkMxvF3FatsY5eHbuPp1zKL/yZt+t1/wD0v/nn1SJ7PJ8g7G7It7M7Y02mF2/igFyoKqyMHG0rk5wUzmdt3o/StH95/rWc/wBv/wC0Wi/4dP8A3p0Hej9K0f3n+tZh4/6XrH9gR+8NY4iMXoUGu2spbe9BILI2VZef6n2dZW1d2dYHobjoVRKgx4t5LYTaw55DA9c+fWXHeAE8DFFl222uwlFRsIp5jxEfhIbHtDDMGfx2apVr4dPzda2EUsDjnlADzz1miHaL8k9QqOqXEbwnW6852mo9TnHNLeY/bmPktqsUDi54ed26+1hztZ+QCjPI46joB5TfrbO0EZkU3Oqm7ZalWnLOdlRr3A4AXc1wyBnwiSr79cOKApOyprEZRUd7tWuKl3HGQ+85PL2OZ5xuUX0xOSpPaFlaPbx6zXqlO1VoLtSU6kYAOGJ5Y/HAm6l9arVqEsVdyeFaqOGUNrcQufaU7efKTS7dPEpuwPhfzfwlmYvp6rHBWscPUH26wU6/49OsuZypERAREQEREBERAidpPTtVLwri5uEtZXcXYgttVfPwqxP2KT0EjPXol9oU1nPFKvhCDxFs3FW9n5za334PnJHaWhqt4ZsO012bq23AYdlasjDcmyrsNpB69OQIr6+6ulUVKGcCpEWtN64CKABtGOQ8A6cs5OOcsI3vdoG3uX0x3e22+vnlMeI5/YqI+6s+hnstpazuUoCLRWeGScW22Y2sE6Zc5OeWST6yNqe6+kcgvlioJ8RRhtYWqdysCGUjUOMMCOnmJJ+Jacv4mG6yq4gMoVWRt6kKAAMk8zjJ5ZPIQqNX8WOlYVtG1eErrAeorgV7UVeeP7O3oPKz7ZtrTQKxIOmDDO7xpnKNZYd3PnhuK3Pod59Zpo7r6SpVqDMoFaacA2LnaKq6gOmd2ylf8Zsu7p6ZwAwc7WUr4h4Qpc7V5eyRbYp8yrkZxCNd1nZ1W1MUZffWqrgn+zyVJ/VG2gDxED5sD0m6uzQV+Ldp6yAucvWCqvtVVPPl/aKMf/MAdRMHuvSXNha0uTncWBPS1ccxzGL7BzycY58plu69B254mFeuxV3YAdHqsyMDzaivOftxjJgYSjRAoiIrC0V3KKg7KRXw0Sw7OQxsrAbrhBjkJsr1Oiw2LaCLvCwNqMrllXkQThiVKfeCPWe6uxK0KFS6lENR5r4qy27a+R655jB5nnI9XdWhUCZtIFfABL5PCCKirnHkqDn1OSTkwGjt0Vm0rw+T2VpvYZZqmwdoJJIDLyz0wCMcpij4tFYKNpBWta2gq9ezhVIFV+RwVCVDB6AIPSbk7vUBg4ByC58WxslrGt/WU4wzsQRg85GfubpTUairFDQNNz2MwQUtRuVyu5X4bFcgjOefU5DYun7OGGHwXoxDbqycIyFiDnyaivPpwl9JKTs3TOjBUrau1WR1U5R0O4MGAOG9ph++abO7lLcXnYONvFgDDxbmLjy5YZiRj155k7R6RakCIAACzclRfEzFmOEAGSxJ6cyc9YHm3s6pmZ2QFnVVY8/Eq52hh0IG5vxMwezaumwY3GwDngOd2WUZ8JO9s467jnrJMSKiHsig5+aTmUJ5eaObFI9MOSwx0PPrB7I0+NvBrx0xtGMbNnT/AHeX3SXEIip2XSDkVIPGbMAcuIWLlsdM7yW+8k9SZ5t7Hoc5apGOc5IyQcMvInoMWWDA5YdvUyZECI/ZNByDUhDbsgjl4gVbl05gkH1mvtLsOnUVWVWKcW1PSzBju4b9RuOfU/dnlJ8QoBjAHIDkPuiIhCIiFIiICIiAiIgZEo+72hsra4uhXdjGcc8Ey7ieV8UWtFp8E05bRabWU7uHV7WM52np++TqNTri6h6wFyNxwvTPPzl3E8K8L2Y1F50mnP8Aaujv+E8WqsttC4PhxnH2mevhXaH0Q/BPfL6JZ4XvTMXmN8zSl7V011unrGzNmQXUYGOv2/dNFV2vVVUVDCgKOSdAMes6GItw27dqLTEmkDsq3UNv46hfZ28gM9c9D90093f0zV/v/rlrKTXaW+m/4Rpxu3e0uM/fkeY5Dp5yZKzj7Fuc9mefmTD12h2Pq01Nl+n/APcHUFOQOMqQ32qJqv0valisj81YEEZp5gzYO8Wu+rfw7ffHyi131b+Fb75ln4EzOrXiJ8I6c/RsrxtoiN1rMx4zHPkja3QdqVaOlNF4Lhe5sGaD80VbHt5HtbenOcwndvt1dS2rC41DDa1u7S8xgL7Ps9FHl5TsPlFrvq38O33x8o9d9W/hW++bcfF4sdIpEW1HLoyXvN7Taesotids/FxBLfDeOMFfg2eD+Gz/AKyg4feb1u/HRTqvlHrvq38K33x8o9d9W/hXe+d/78flPs4c93c7r9p29oU6vXgjgj23NJZgAwVQK+XVycmdL3n/AErR/ef61mv5R676t/Ct9886TS333rfqBt2eyuMfdgeQyczxz8RXPWMdIne48PKdjx27ZSNRSuotNVRquI+eeoGzegHNWGTgnlINve9adyVLVZXULAnz7NaypSbQ5BU5Q7du7PnOsKjzmNo9B6Ta705jtTtDU2JwilaML9Kr7L7lylhBADKoYc8g/Z6zwvfRzZbWtFfzZsQZtwcraKhuXGcHO7IzjlOrxMbR6CXcDme0+9d+ndK7dPUGbJzxsKy5ABQlR6nrie371WqpdqaghOpVG4rcjTbwybPBgLzzkZ6TpCM9ecYk3BpzB74sLqadlD8Q0gul/I72K5rJA3Y/nynTzG0egmYCIiRSIiAiIgIiIFX23obLX0bJzFOpaywZ/UbTX1A/bh7UOPsMqtB3TvpQVi9CuK9xKfqroxp+EAwJC71FgKlSMsMHJJse8i6oigaXOeK/Fwdvzfwe7bk9QOLwen2eWZHTW67w/NnGUFjFBuVN6DcoBw7FDYxA9kjH2Gwj1X2FaldtamhmsKkWupLKNiIwAKkZAU4PQcsqcc4V/costyA1BXratFbc2CwpALsRlivA5Hl7Xljns0VnaCK4KFt1+pYNZlilbam3ZjBYleHw8KAdqnHlJFtuuNiDGFW2lia1wGrNbB0O4bv7TByOgI6YMfkeO0ew7nsNoCB3v0BBrYjZTRqBc4YbQWJ+cGc894GBzz0U57Rdp61a0t1VYQLW9t6V1uzqVqrJqA/WbiG0DbuyAACTzmdWNb8JOziGiyzT1kDhjhoF3PYCeeCdykc+ezAHMwOgic5RVrxpss7tf8LpyMV/odWoStyoAwd9NbWEdc2kDGAB4S3XoQ5Wy7L6w8HkuKjZa1DbhyJ28JNjYPMHOQ2Q6aJUdkDVCm6u8vxELCu75ti6sgbcAAFyrs64Pki56yJotXr1CixECorbrDxTxNpcbwpBNWQK2CueW4jLYzIroonIUdodpvw7lTKHT3sF2Koe1q9M1e5SSwG46kA5HsgHqCbFdRrywBVNuF8a1tzzZeOjlSCESjPLGWJ6coRfROSp1faisx4JYWFXZX6VgjSqRWdxJ66o7Qp5pn0DX3ZrahmbjbQAlWNqsuXIJcgt4vTlgY/lVT4lb2WLxUWcZZ7HYV2WMOHTkhF3bWJO0KSD5seeBiaO07NSltNin5pQGuVdxAVQ5c524fI2ADkQccuZgXMSo7Zs1BNY04sVirPuIyg8JC1suD4ixXmeShSc+RiaZtUr1s51JTbqAUCoSRtXYWOM79wcDngAjMiOiiQOw1tFI4zMzlrW8SkFVZyyV8wC21Sq7vPbmT4CIiFIiICIiAiIgIiICIiAiIgIiICIiAiIgIiICIiEIiICIiAiIhSIiAiIgIiICIiAiIgIiICIiAiIgIiICIiAiIgIiICIiAiIhCIiFIiICIiAiIgIiICIiAiIgIiICIiAiIgIiICIiAiIgIiICIiAiIgIiICIiAiIgIiICIiAiIgIiICIiAiIgIiIC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hAQEBAQEBAQEBIQEg8QEhASEg8UFhUQFRUYFhYVFBUXGygfFxovGhQVHzsgIygrLiwsFR4xNTAqNSgrLiwBCQoKDgwOGg8PGCklHBwsLCwpKTUsNCktNSkpKSwsLCksKTUpNSwvLCkpLCwsLCksLCwsLCwsKSwsKSksKSwpKf/AABEIAGECCAMBIgACEQEDEQH/xAAbAAEAAgMBAQAAAAAAAAAAAAAABAUBAwYCB//EAEcQAAICAQIDBQIKBwUGBwAAAAECAAMRBBITITEFBiJBUTLRFBUWI1NUYXGRkjRCUoGjsbIzgqHS4TZyc6LBwwcXNUNik7P/xAAZAQEBAQEBAQAAAAAAAAAAAAAAAQQCAwX/xAApEQEAAgIAAwYHAQAAAAAAAAAAAQIDEQQhMRIiQVGBkRMkM1JhcbEU/9oADAMBAAIRAxEAPwD67ERMz0IiICIiAiIgIiICIiAiIgIiICIiAiIgIiICIiAiIgIiICIiAiIgIiICIiAiIgIiICIiAiIgIiICIiAiIgIiICIiAiIgIiICIiAiIgIiICIiAiIBjaERuHqJjcPUSbgZiCZjcPURuBmIzMbh6iXaszDuAMkgD1JAEyDKF9KdZqnqLFa6euOvLA5fbnz+yeOXJNIjsxuZ5Qkyt/jCn6Wr86e+PjCn6Wr86e+Rz3L0/m9v5k90fIvT/t2/mT/LON8T9tfdzuUj4wp+lq/Onvj4wp+lq/Onvkf5F6f9u38ye6PkXp/27fzJ7o+Z+2Pc3KR8YU/S1fnT3x8YU/S1fnT3yOe5mn+kt/MnumPkdpvpLPzJ7o+Z+yPc2k/GFP0tX50983I4YZUhh6ggj/CQR3M0x6WWH+8nukA6Q6LVVorFq7uWD9+OePPOOc5nLmx88lY106+a7X0SJre1EqZUIsZnDMFrrdztUgEnb05kfjJFNm5QwDDIBwwKkfeD0M2K9xM4iRWIiICIiAiIgIiICIiAiIgIkDtrtlNLXxGBYk4VAQCcAsx59AFVj+71IkLS97K3YA1uis91W84Pzlep+DDkueRfzz/pReRKy7vDUllqOHXhNtJxkYFaWs3LoALB19Jr0neil9oIetmstrCMAT4LWq3eEnkWU4/xxILeJUafvTpnFTBnC3IllbFGAKPW9qE56ZSt2546c8TTX3uqe1q0UkJwC1jHC4sttqIGASSDQ/kAfUQi9iVK959Occ7OYD4NbjwFa2DH7MWp+JHUGex29WbeEniI4m859nau4ffnn5gjHSFWcTnqO+KOjutTYSzSUkM2Dv1CUuvQEbQNQuTnPhPLpJb94USvVW2LtTRq7WFSWPgQWNtG0Z5H18ugl0i2iQLO2EQhbQUYhCQPGFDsEQsR0yx2/eD5czG03ezS2AMrPhgGG6t1yDUlwPi9UtQ469eXhOGhcRKezvZpVYJucsfIVufOgenrqqB/f+wzNvezSKru1hArre1/CxKqis7ZUc8hUJjQt4lTrO8GxrUFZJqqquYM23IsLAAYB55Q5zjqJ6q7y6d34aMzNu2ABWO4/O+z5H+ws5dfCP2lzBaRKejvRSyqWW1CxQBNu45e5qE5rkc3U/cOZwBmL+9FIRmQkkKSAwdAWC7ypO0kHbk4wYFxEgVdu0syKu/5x7URijBWaptj4Y8vaBHqcZHLnIw7z1BmR1dHV3QVEE2MFFjcTaOiFaXYNnBGB7XhgXESpu7zUKoszmr53dbh8YrQsdmFO72SOo+zM8DvVRuwQ4TwA2lfCGa9tPg+eOIvtezgg5xzgXMTVpdStqJYudtiq65BB2sMjIPMTbCkREBERAREQEREDInO91j47/7v8zOiE5zur7d/93+bTFn+rT1/jmULsjsrj78uV248s5zn7ZbaXu2K3V+Ix2kHGP8AWVHZGhst38Ozh7cZ5tzzn0l1oOybq7FZ7t6jPhy3Pl9sx8NSLRE/Dmfzv8pEK/tfT8TWCvJG4IMjy5SR8lB9K34f6yN2vSX1gVW2khAG58jiSPiLUfWT+LyxSLXv3O1z89GnrvDVs09aZztZVz64BmrT92QyI3FYblVsY9Rn1kjvOMUID5MB/wApkfT9i3sisNRgFVIGX5AjkJclInNMdjfKCeq17M7M4AYbi24g8xjpI/dz9M1f7/65K7N0j1oVd95yTu59MDlz+6Re7n6Zq/3/ANc1aiLYoiNc+npKyg6rRPq9ddVxCuwEqcEgKNoxjI/akn5Dt9Y/5D/mnvsv/wBU1H+4/wDOqaO0NDr6xbabyEXe+BY2duSRgY9MTJGPHNbZL0m3et0nwif2+z8TJFox0vFe7XrHnH6eu2O4r6jS06Yanhmq5ri/DZtwKsu3G8Y9rOc+U4Gjuc79pWdnfCSDWu7jbGIPgVsbN/L28dfKfVO6moezThnYu25xljk4B9ZyWg/2l1H/AAj/APjVPt8PNZxVmsctRp8nNFoyWi3XfNYP/wCHj/Fx0PwkMxvF3FatsY5eHbuPp1zKL/yZt+t1/wD0v/nn1SJ7PJ8g7G7It7M7Y02mF2/igFyoKqyMHG0rk5wUzmdt3o/StH95/rWc/wBv/wC0Wi/4dP8A3p0Hej9K0f3n+tZh4/6XrH9gR+8NY4iMXoUGu2spbe9BILI2VZef6n2dZW1d2dYHobjoVRKgx4t5LYTaw55DA9c+fWXHeAE8DFFl222uwlFRsIp5jxEfhIbHtDDMGfx2apVr4dPzda2EUsDjnlADzz1miHaL8k9QqOqXEbwnW6852mo9TnHNLeY/bmPktqsUDi54ed26+1hztZ+QCjPI46joB5TfrbO0EZkU3Oqm7ZalWnLOdlRr3A4AXc1wyBnwiSr79cOKApOyprEZRUd7tWuKl3HGQ+85PL2OZ5xuUX0xOSpPaFlaPbx6zXqlO1VoLtSU6kYAOGJ5Y/HAm6l9arVqEsVdyeFaqOGUNrcQufaU7efKTS7dPEpuwPhfzfwlmYvp6rHBWscPUH26wU6/49OsuZypERAREQEREBERAidpPTtVLwri5uEtZXcXYgttVfPwqxP2KT0EjPXol9oU1nPFKvhCDxFs3FW9n5za334PnJHaWhqt4ZsO012bq23AYdlasjDcmyrsNpB69OQIr6+6ulUVKGcCpEWtN64CKABtGOQ8A6cs5OOcsI3vdoG3uX0x3e22+vnlMeI5/YqI+6s+hnstpazuUoCLRWeGScW22Y2sE6Zc5OeWST6yNqe6+kcgvlioJ8RRhtYWqdysCGUjUOMMCOnmJJ+Jacv4mG6yq4gMoVWRt6kKAAMk8zjJ5ZPIQqNX8WOlYVtG1eErrAeorgV7UVeeP7O3oPKz7ZtrTQKxIOmDDO7xpnKNZYd3PnhuK3Pod59Zpo7r6SpVqDMoFaacA2LnaKq6gOmd2ylf8Zsu7p6ZwAwc7WUr4h4Qpc7V5eyRbYp8yrkZxCNd1nZ1W1MUZffWqrgn+zyVJ/VG2gDxED5sD0m6uzQV+Ldp6yAucvWCqvtVVPPl/aKMf/MAdRMHuvSXNha0uTncWBPS1ccxzGL7BzycY58plu69B254mFeuxV3YAdHqsyMDzaivOftxjJgYSjRAoiIrC0V3KKg7KRXw0Sw7OQxsrAbrhBjkJsr1Oiw2LaCLvCwNqMrllXkQThiVKfeCPWe6uxK0KFS6lENR5r4qy27a+R655jB5nnI9XdWhUCZtIFfABL5PCCKirnHkqDn1OSTkwGjt0Vm0rw+T2VpvYZZqmwdoJJIDLyz0wCMcpij4tFYKNpBWta2gq9ezhVIFV+RwVCVDB6AIPSbk7vUBg4ByC58WxslrGt/WU4wzsQRg85GfubpTUairFDQNNz2MwQUtRuVyu5X4bFcgjOefU5DYun7OGGHwXoxDbqycIyFiDnyaivPpwl9JKTs3TOjBUrau1WR1U5R0O4MGAOG9ph++abO7lLcXnYONvFgDDxbmLjy5YZiRj155k7R6RakCIAACzclRfEzFmOEAGSxJ6cyc9YHm3s6pmZ2QFnVVY8/Eq52hh0IG5vxMwezaumwY3GwDngOd2WUZ8JO9s467jnrJMSKiHsig5+aTmUJ5eaObFI9MOSwx0PPrB7I0+NvBrx0xtGMbNnT/AHeX3SXEIip2XSDkVIPGbMAcuIWLlsdM7yW+8k9SZ5t7Hoc5apGOc5IyQcMvInoMWWDA5YdvUyZECI/ZNByDUhDbsgjl4gVbl05gkH1mvtLsOnUVWVWKcW1PSzBju4b9RuOfU/dnlJ8QoBjAHIDkPuiIhCIiFIiICIiAiIgZEo+72hsra4uhXdjGcc8Ey7ieV8UWtFp8E05bRabWU7uHV7WM52np++TqNTri6h6wFyNxwvTPPzl3E8K8L2Y1F50mnP8Aaujv+E8WqsttC4PhxnH2mevhXaH0Q/BPfL6JZ4XvTMXmN8zSl7V011unrGzNmQXUYGOv2/dNFV2vVVUVDCgKOSdAMes6GItw27dqLTEmkDsq3UNv46hfZ28gM9c9D90093f0zV/v/rlrKTXaW+m/4Rpxu3e0uM/fkeY5Dp5yZKzj7Fuc9mefmTD12h2Pq01Nl+n/APcHUFOQOMqQ32qJqv0valisj81YEEZp5gzYO8Wu+rfw7ffHyi131b+Fb75ln4EzOrXiJ8I6c/RsrxtoiN1rMx4zHPkja3QdqVaOlNF4Lhe5sGaD80VbHt5HtbenOcwndvt1dS2rC41DDa1u7S8xgL7Ps9FHl5TsPlFrvq38O33x8o9d9W/hW++bcfF4sdIpEW1HLoyXvN7Taesotids/FxBLfDeOMFfg2eD+Gz/AKyg4feb1u/HRTqvlHrvq38K33x8o9d9W/hXe+d/78flPs4c93c7r9p29oU6vXgjgj23NJZgAwVQK+XVycmdL3n/AErR/ef61mv5R676t/Ct9886TS333rfqBt2eyuMfdgeQyczxz8RXPWMdIne48PKdjx27ZSNRSuotNVRquI+eeoGzegHNWGTgnlINve9adyVLVZXULAnz7NaypSbQ5BU5Q7du7PnOsKjzmNo9B6Ta705jtTtDU2JwilaML9Kr7L7lylhBADKoYc8g/Z6zwvfRzZbWtFfzZsQZtwcraKhuXGcHO7IzjlOrxMbR6CXcDme0+9d+ndK7dPUGbJzxsKy5ABQlR6nrie371WqpdqaghOpVG4rcjTbwybPBgLzzkZ6TpCM9ecYk3BpzB74sLqadlD8Q0gul/I72K5rJA3Y/nynTzG0egmYCIiRSIiAiIgIiIFX23obLX0bJzFOpaywZ/UbTX1A/bh7UOPsMqtB3TvpQVi9CuK9xKfqroxp+EAwJC71FgKlSMsMHJJse8i6oigaXOeK/Fwdvzfwe7bk9QOLwen2eWZHTW67w/NnGUFjFBuVN6DcoBw7FDYxA9kjH2Gwj1X2FaldtamhmsKkWupLKNiIwAKkZAU4PQcsqcc4V/costyA1BXratFbc2CwpALsRlivA5Hl7Xljns0VnaCK4KFt1+pYNZlilbam3ZjBYleHw8KAdqnHlJFtuuNiDGFW2lia1wGrNbB0O4bv7TByOgI6YMfkeO0ew7nsNoCB3v0BBrYjZTRqBc4YbQWJ+cGc894GBzz0U57Rdp61a0t1VYQLW9t6V1uzqVqrJqA/WbiG0DbuyAACTzmdWNb8JOziGiyzT1kDhjhoF3PYCeeCdykc+ezAHMwOgic5RVrxpss7tf8LpyMV/odWoStyoAwd9NbWEdc2kDGAB4S3XoQ5Wy7L6w8HkuKjZa1DbhyJ28JNjYPMHOQ2Q6aJUdkDVCm6u8vxELCu75ti6sgbcAAFyrs64Pki56yJotXr1CixECorbrDxTxNpcbwpBNWQK2CueW4jLYzIroonIUdodpvw7lTKHT3sF2Koe1q9M1e5SSwG46kA5HsgHqCbFdRrywBVNuF8a1tzzZeOjlSCESjPLGWJ6coRfROSp1faisx4JYWFXZX6VgjSqRWdxJ66o7Qp5pn0DX3ZrahmbjbQAlWNqsuXIJcgt4vTlgY/lVT4lb2WLxUWcZZ7HYV2WMOHTkhF3bWJO0KSD5seeBiaO07NSltNin5pQGuVdxAVQ5c524fI2ADkQccuZgXMSo7Zs1BNY04sVirPuIyg8JC1suD4ixXmeShSc+RiaZtUr1s51JTbqAUCoSRtXYWOM79wcDngAjMiOiiQOw1tFI4zMzlrW8SkFVZyyV8wC21Sq7vPbmT4CIiFIiICIiAiIgIiICIiAiIgIiICIiAiIgIiICIiEIiICIiAiIhSIiAiIgIiICIiAiIgIiICIiAiIgIiICIiAiIgIiICIiAiIhCIiFIiICIiAiIgIiICIiAiIgIiICIiAiIgIiICIiAiIgIiICIiAiIgIiICIiAiIgIiICIiAiIgIiICIiAiIgIiIC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http://games.rit.edu/sites/default/files/igic_logo.png?13460888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37" y="5029201"/>
            <a:ext cx="1298863" cy="1143000"/>
          </a:xfrm>
          <a:prstGeom prst="rect">
            <a:avLst/>
          </a:prstGeom>
          <a:noFill/>
        </p:spPr>
      </p:pic>
      <p:pic>
        <p:nvPicPr>
          <p:cNvPr id="5130" name="Picture 10" descr="APHA American Public Health Associ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029200"/>
            <a:ext cx="677333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05000" y="152400"/>
            <a:ext cx="5334000" cy="762000"/>
          </a:xfrm>
        </p:spPr>
        <p:txBody>
          <a:bodyPr>
            <a:normAutofit/>
          </a:bodyPr>
          <a:lstStyle/>
          <a:p>
            <a:r>
              <a:rPr lang="en-US" sz="3500" b="1" dirty="0" smtClean="0"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Thank You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524000"/>
            <a:ext cx="9144000" cy="5334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518160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800" b="1" dirty="0" smtClean="0"/>
              <a:t>QUESTIONS</a:t>
            </a:r>
            <a:endParaRPr lang="en-US" sz="9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76200"/>
            <a:ext cx="63030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hlinkClick r:id="rId6"/>
              </a:rPr>
              <a:t>&lt;&gt;</a:t>
            </a:r>
            <a:endParaRPr lang="en-US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The “Pong” Game (circa 1972)</a:t>
            </a:r>
            <a:endParaRPr lang="en-US" sz="4200" b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78300"/>
            <a:ext cx="1811821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Modern Day Games</a:t>
            </a:r>
            <a:endParaRPr lang="en-US" sz="4200" b="1" dirty="0"/>
          </a:p>
        </p:txBody>
      </p:sp>
      <p:sp>
        <p:nvSpPr>
          <p:cNvPr id="19" name="TextBox 18"/>
          <p:cNvSpPr txBox="1"/>
          <p:nvPr/>
        </p:nvSpPr>
        <p:spPr>
          <a:xfrm rot="21013469">
            <a:off x="458878" y="3016105"/>
            <a:ext cx="3059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Madden 2013</a:t>
            </a:r>
            <a:endParaRPr lang="en-US" sz="14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144" y="5370616"/>
            <a:ext cx="14478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819400" y="4800600"/>
            <a:ext cx="3186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Forza</a:t>
            </a:r>
            <a:r>
              <a:rPr lang="en-US" sz="1400" dirty="0" smtClean="0"/>
              <a:t> Motorsport 4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 rot="321062">
            <a:off x="144994" y="6081377"/>
            <a:ext cx="2608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Final Fantasy XIII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 rot="195357">
            <a:off x="5867636" y="3009532"/>
            <a:ext cx="305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Mass Effect 3</a:t>
            </a:r>
            <a:endParaRPr lang="en-US" sz="1400" dirty="0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7847">
            <a:off x="213454" y="4649331"/>
            <a:ext cx="2637501" cy="148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066800"/>
            <a:ext cx="1911741" cy="137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429000"/>
            <a:ext cx="1416991" cy="9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www.hardwareheaven.com/gamingreviewimages/mass-effect-3-pc/mass-effect-3-pc_screenshot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791">
            <a:off x="5894361" y="1058588"/>
            <a:ext cx="3068830" cy="1919633"/>
          </a:xfrm>
          <a:prstGeom prst="rect">
            <a:avLst/>
          </a:prstGeom>
          <a:noFill/>
        </p:spPr>
      </p:pic>
      <p:pic>
        <p:nvPicPr>
          <p:cNvPr id="28" name="Picture 4" descr="http://web-vassets.ea.com/Assets/Richmedia/foster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009090">
            <a:off x="209032" y="1202262"/>
            <a:ext cx="3282767" cy="1836026"/>
          </a:xfrm>
          <a:prstGeom prst="rect">
            <a:avLst/>
          </a:prstGeom>
          <a:noFill/>
        </p:spPr>
      </p:pic>
      <p:pic>
        <p:nvPicPr>
          <p:cNvPr id="29" name="Picture 8" descr="http://www.hollywoodreporter.com/sites/default/files/2012/10/halo_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93287">
            <a:off x="6321355" y="4670143"/>
            <a:ext cx="2667106" cy="1502305"/>
          </a:xfrm>
          <a:prstGeom prst="rect">
            <a:avLst/>
          </a:prstGeom>
          <a:noFill/>
        </p:spPr>
      </p:pic>
      <p:pic>
        <p:nvPicPr>
          <p:cNvPr id="30" name="Picture 10" descr="http://satoshimatrix.files.wordpress.com/2010/10/546981-katamari_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3352800"/>
            <a:ext cx="1676400" cy="1257300"/>
          </a:xfrm>
          <a:prstGeom prst="rect">
            <a:avLst/>
          </a:prstGeom>
          <a:noFill/>
        </p:spPr>
      </p:pic>
      <p:pic>
        <p:nvPicPr>
          <p:cNvPr id="31" name="Picture 12" descr="http://splitkick.com/wp-content/uploads/2011/10/forza4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2928944"/>
            <a:ext cx="3352800" cy="1885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Game Difficulty </a:t>
            </a:r>
            <a:r>
              <a:rPr lang="en-US" sz="4200" b="1" dirty="0" smtClean="0"/>
              <a:t>and DDS</a:t>
            </a:r>
            <a:endParaRPr lang="en-US" sz="42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7244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2192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800600"/>
            <a:ext cx="2317671" cy="15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1295400"/>
            <a:ext cx="142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219200"/>
            <a:ext cx="22479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3352800" y="3505200"/>
            <a:ext cx="3135785" cy="2809875"/>
            <a:chOff x="3417415" y="3124200"/>
            <a:chExt cx="3135785" cy="2809875"/>
          </a:xfrm>
        </p:grpSpPr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7415" y="3124200"/>
              <a:ext cx="3135785" cy="280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Rectangle 48"/>
            <p:cNvSpPr/>
            <p:nvPr/>
          </p:nvSpPr>
          <p:spPr>
            <a:xfrm>
              <a:off x="4267200" y="4800600"/>
              <a:ext cx="381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67200" y="5181600"/>
              <a:ext cx="381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67200" y="4419600"/>
              <a:ext cx="381000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67000" y="1219200"/>
            <a:ext cx="2057400" cy="1543050"/>
            <a:chOff x="1143000" y="1143000"/>
            <a:chExt cx="2057400" cy="1543050"/>
          </a:xfrm>
        </p:grpSpPr>
        <p:pic>
          <p:nvPicPr>
            <p:cNvPr id="53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000" y="1143000"/>
              <a:ext cx="20574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Rectangle 53"/>
            <p:cNvSpPr/>
            <p:nvPr/>
          </p:nvSpPr>
          <p:spPr>
            <a:xfrm>
              <a:off x="1219200" y="1600200"/>
              <a:ext cx="4572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52400" y="2895600"/>
            <a:ext cx="2795905" cy="1600200"/>
            <a:chOff x="3833495" y="1295400"/>
            <a:chExt cx="2795905" cy="1600200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33495" y="1295400"/>
              <a:ext cx="279590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5334000" y="1752600"/>
              <a:ext cx="4572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Human Physiology and DDS</a:t>
            </a:r>
            <a:endParaRPr lang="en-US" sz="4200" b="1" dirty="0"/>
          </a:p>
        </p:txBody>
      </p:sp>
      <p:pic>
        <p:nvPicPr>
          <p:cNvPr id="38914" name="Picture 2" descr="http://graphics.cs.uh.edu/wp-content/papers/2009/CHI09_gameexperi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64920"/>
            <a:ext cx="8001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Gamer Profiles</a:t>
            </a:r>
            <a:endParaRPr lang="en-US" sz="42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Experience-Based Components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Beginner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Intermediate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Advanced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Expert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Player-Preference Components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Challenge Seeker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Balance Seeker</a:t>
            </a:r>
          </a:p>
          <a:p>
            <a:pPr marL="97155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Victory Seeker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PADS</a:t>
            </a:r>
            <a:endParaRPr lang="en-US" sz="4200" b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0" y="990600"/>
            <a:ext cx="7061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Entertainment Rating</a:t>
            </a:r>
            <a:endParaRPr lang="en-US" sz="4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219200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Post-Game Survey on Entertainment Experience</a:t>
            </a:r>
            <a:endParaRPr lang="en-US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4800600" cy="29718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5943600" y="2209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5943600" y="2895600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5943600" y="3581400"/>
            <a:ext cx="4572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57893" y="2221468"/>
            <a:ext cx="6335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6.19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7893" y="2907268"/>
            <a:ext cx="6335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6.32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7893" y="3593068"/>
            <a:ext cx="63350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7.14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5943600"/>
            <a:ext cx="265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baseline="-25000" dirty="0" smtClean="0"/>
              <a:t>2,112</a:t>
            </a:r>
            <a:r>
              <a:rPr lang="en-US" dirty="0" smtClean="0"/>
              <a:t> = 9.48, </a:t>
            </a:r>
            <a:r>
              <a:rPr lang="en-US" i="1" dirty="0" smtClean="0"/>
              <a:t>p</a:t>
            </a:r>
            <a:r>
              <a:rPr lang="en-US" dirty="0" smtClean="0"/>
              <a:t> &lt; .0001)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257800"/>
            <a:ext cx="8549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QUALITATIVE</a:t>
            </a:r>
            <a:r>
              <a:rPr lang="en-US" sz="2400" b="1" dirty="0" smtClean="0"/>
              <a:t> Improvement on Entertainment Experience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2400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Entertainment Duration</a:t>
            </a:r>
            <a:endParaRPr lang="en-US" sz="4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219200"/>
            <a:ext cx="519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In-Game Survey on Entertainment Experience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88570" y="5943600"/>
            <a:ext cx="240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F</a:t>
            </a:r>
            <a:r>
              <a:rPr lang="en-US" baseline="-25000" dirty="0" smtClean="0"/>
              <a:t>2,112</a:t>
            </a:r>
            <a:r>
              <a:rPr lang="en-US" dirty="0" smtClean="0"/>
              <a:t> = 5.38, </a:t>
            </a:r>
            <a:r>
              <a:rPr lang="en-US" i="1" dirty="0" smtClean="0"/>
              <a:t>p</a:t>
            </a:r>
            <a:r>
              <a:rPr lang="en-US" dirty="0" smtClean="0"/>
              <a:t> &lt; .01)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33575"/>
            <a:ext cx="4781550" cy="294322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ight Arrow 22"/>
          <p:cNvSpPr/>
          <p:nvPr/>
        </p:nvSpPr>
        <p:spPr>
          <a:xfrm rot="10800000">
            <a:off x="5562601" y="22383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5562601" y="2924175"/>
            <a:ext cx="4572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0800000">
            <a:off x="5562601" y="3609975"/>
            <a:ext cx="4572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257930" y="2314575"/>
            <a:ext cx="258275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7 minutes 13 seconds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7930" y="3000375"/>
            <a:ext cx="25812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7 minutes 7 seconds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7930" y="3686175"/>
            <a:ext cx="25812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8 minutes 34 seconds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5257800"/>
            <a:ext cx="784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QUANTITATIVE</a:t>
            </a:r>
            <a:r>
              <a:rPr lang="en-US" sz="2400" b="1" dirty="0" smtClean="0"/>
              <a:t> Improvement on Gaming Experience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3808</TotalTime>
  <Words>641</Words>
  <Application>Microsoft Office PowerPoint</Application>
  <PresentationFormat>On-screen Show (4:3)</PresentationFormat>
  <Paragraphs>101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Game User Experience and Serious Game Research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Criner</dc:creator>
  <cp:lastModifiedBy>Criner</cp:lastModifiedBy>
  <cp:revision>176</cp:revision>
  <dcterms:created xsi:type="dcterms:W3CDTF">2010-11-22T19:02:34Z</dcterms:created>
  <dcterms:modified xsi:type="dcterms:W3CDTF">2013-09-20T16:24:40Z</dcterms:modified>
</cp:coreProperties>
</file>