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75" r:id="rId2"/>
    <p:sldId id="332" r:id="rId3"/>
    <p:sldId id="352" r:id="rId4"/>
    <p:sldId id="349" r:id="rId5"/>
    <p:sldId id="351" r:id="rId6"/>
    <p:sldId id="331" r:id="rId7"/>
    <p:sldId id="258" r:id="rId8"/>
    <p:sldId id="353" r:id="rId9"/>
    <p:sldId id="261" r:id="rId10"/>
    <p:sldId id="311" r:id="rId11"/>
    <p:sldId id="271" r:id="rId12"/>
    <p:sldId id="277" r:id="rId13"/>
    <p:sldId id="278" r:id="rId14"/>
    <p:sldId id="264" r:id="rId15"/>
    <p:sldId id="354" r:id="rId16"/>
    <p:sldId id="348" r:id="rId17"/>
    <p:sldId id="328" r:id="rId18"/>
    <p:sldId id="329" r:id="rId19"/>
    <p:sldId id="355" r:id="rId20"/>
    <p:sldId id="330" r:id="rId21"/>
    <p:sldId id="345" r:id="rId22"/>
    <p:sldId id="342" r:id="rId23"/>
    <p:sldId id="343" r:id="rId24"/>
    <p:sldId id="347" r:id="rId25"/>
    <p:sldId id="25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5" autoAdjust="0"/>
    <p:restoredTop sz="94737" autoAdjust="0"/>
  </p:normalViewPr>
  <p:slideViewPr>
    <p:cSldViewPr>
      <p:cViewPr>
        <p:scale>
          <a:sx n="80" d="100"/>
          <a:sy n="80" d="100"/>
        </p:scale>
        <p:origin x="-66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8C93FE-06E6-4C2D-8C89-95E748D42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E46A-A5F6-43B1-8C28-BBB29EDEE30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AF2D5FE-7BB9-4D73-82E6-D8A53CD8B122}" type="slidenum">
              <a:rPr lang="en-US" sz="1200">
                <a:cs typeface="Arial" charset="0"/>
              </a:rPr>
              <a:pPr algn="r" eaLnBrk="1" hangingPunct="1"/>
              <a:t>8</a:t>
            </a:fld>
            <a:endParaRPr lang="en-US" sz="1200" dirty="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E46A-A5F6-43B1-8C28-BBB29EDEE30C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AF2D5FE-7BB9-4D73-82E6-D8A53CD8B122}" type="slidenum">
              <a:rPr lang="en-US" sz="1200">
                <a:cs typeface="Arial" charset="0"/>
              </a:rPr>
              <a:pPr algn="r" eaLnBrk="1" hangingPunct="1"/>
              <a:t>9</a:t>
            </a:fld>
            <a:endParaRPr lang="en-US" sz="1200" dirty="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E46A-A5F6-43B1-8C28-BBB29EDEE30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AF2D5FE-7BB9-4D73-82E6-D8A53CD8B122}" type="slidenum">
              <a:rPr lang="en-US" sz="1200">
                <a:cs typeface="Arial" charset="0"/>
              </a:rPr>
              <a:pPr algn="r" eaLnBrk="1" hangingPunct="1"/>
              <a:t>10</a:t>
            </a:fld>
            <a:endParaRPr lang="en-US" sz="1200" dirty="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A3097-8349-4946-94D7-FF87A77596F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90E2E0E-7109-4C78-B26D-AE9191B749B4}" type="slidenum">
              <a:rPr lang="en-US" sz="1200">
                <a:cs typeface="Arial" charset="0"/>
              </a:rPr>
              <a:pPr algn="r" eaLnBrk="1" hangingPunct="1"/>
              <a:t>14</a:t>
            </a:fld>
            <a:endParaRPr lang="en-US" sz="1200" dirty="0"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AF83-B6A2-4C24-B52E-4451AC9BC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12F0-4CE9-4B26-A87D-6C0E0920B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3E05-F445-4D8C-9FEC-D71E2B3A3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8BFE-50B1-48C6-B10A-29F6CE3CB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D942-0F51-4F26-A485-5E8E751DD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64D8-F748-40A8-AFBF-69595CE38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ECD5-E45B-4B7D-A192-3690F672E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6A607-9322-455E-8EFC-BE4714909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EC28-C660-4886-90F0-4698A0EEA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5955-B349-4467-AEA2-E43DF6579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35A2-F98F-417C-8731-A3EFC37A4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8D3EBE-9401-4434-A803-05849D4C7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stechnica.com/security/2013/09/meet-hidden-lynx-the-most-elite-hacker-crew-youve-never-heard-o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omelandsecuritynewswire.com/dr20130809-cybersecurity-jobs-average-over-100-000-a-yea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-e79gI52iHXo/T-y2le2IrQI/AAAAAAAABB4/GbFZc-41KRE/s1600/f22-raptor-j20-chin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nn-ha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11113"/>
            <a:ext cx="89916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2130425"/>
            <a:ext cx="8991600" cy="1470025"/>
          </a:xfrm>
          <a:solidFill>
            <a:schemeClr val="tx1">
              <a:lumMod val="75000"/>
              <a:alpha val="34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5400" dirty="0" smtClean="0"/>
              <a:t>Intrusion Detection Research</a:t>
            </a:r>
            <a:endParaRPr lang="en-US" sz="28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Stephen Huang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Sept. 20,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39EA3-759C-4100-8044-660D2E8F74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Our Strategy</a:t>
            </a:r>
          </a:p>
        </p:txBody>
      </p:sp>
      <p:pic>
        <p:nvPicPr>
          <p:cNvPr id="16388" name="Picture 3" descr="j019538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381000" y="2819400"/>
            <a:ext cx="1600200" cy="1541463"/>
          </a:xfrm>
        </p:spPr>
      </p:pic>
      <p:pic>
        <p:nvPicPr>
          <p:cNvPr id="16389" name="Picture 4" descr="g017109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2843213"/>
            <a:ext cx="1676400" cy="1168400"/>
          </a:xfrm>
        </p:spPr>
      </p:pic>
      <p:pic>
        <p:nvPicPr>
          <p:cNvPr id="16390" name="Picture 5" descr="g017109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5638800"/>
            <a:ext cx="1638300" cy="981075"/>
          </a:xfrm>
        </p:spPr>
      </p:pic>
      <p:pic>
        <p:nvPicPr>
          <p:cNvPr id="16392" name="Picture 7" descr="g017109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5638800"/>
            <a:ext cx="1487488" cy="890588"/>
          </a:xfrm>
        </p:spPr>
      </p:pic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981200" y="4371975"/>
            <a:ext cx="533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3048000" y="3990975"/>
            <a:ext cx="914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572000" y="4143375"/>
            <a:ext cx="838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5867400" y="4114800"/>
            <a:ext cx="1066800" cy="1400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5638800" y="3990975"/>
            <a:ext cx="116205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 flipV="1">
            <a:off x="4724400" y="4067175"/>
            <a:ext cx="76200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2895600" y="3914775"/>
            <a:ext cx="914400" cy="1676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 flipV="1">
            <a:off x="2133600" y="4219575"/>
            <a:ext cx="53340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01" name="TextBox 18"/>
          <p:cNvSpPr txBox="1">
            <a:spLocks noChangeArrowheads="1"/>
          </p:cNvSpPr>
          <p:nvPr/>
        </p:nvSpPr>
        <p:spPr bwMode="auto">
          <a:xfrm>
            <a:off x="533400" y="4495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Attacker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016750" y="2767013"/>
            <a:ext cx="1365250" cy="1946275"/>
            <a:chOff x="7016750" y="2767013"/>
            <a:chExt cx="1365250" cy="1946275"/>
          </a:xfrm>
        </p:grpSpPr>
        <p:sp>
          <p:nvSpPr>
            <p:cNvPr id="16391" name="mainfrm"/>
            <p:cNvSpPr>
              <a:spLocks noEditPoints="1" noChangeArrowheads="1"/>
            </p:cNvSpPr>
            <p:nvPr/>
          </p:nvSpPr>
          <p:spPr bwMode="auto">
            <a:xfrm>
              <a:off x="7016750" y="2767013"/>
              <a:ext cx="1008063" cy="1346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2 w 21600"/>
                <a:gd name="T25" fmla="*/ 22174 h 21600"/>
                <a:gd name="T26" fmla="*/ 21579 w 21600"/>
                <a:gd name="T27" fmla="*/ 279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" name="TextBox 19"/>
            <p:cNvSpPr txBox="1">
              <a:spLocks noChangeArrowheads="1"/>
            </p:cNvSpPr>
            <p:nvPr/>
          </p:nvSpPr>
          <p:spPr bwMode="auto">
            <a:xfrm>
              <a:off x="7162800" y="43434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cs typeface="Arial" charset="0"/>
                </a:rPr>
                <a:t>Victim</a:t>
              </a:r>
            </a:p>
          </p:txBody>
        </p:sp>
      </p:grpSp>
      <p:sp>
        <p:nvSpPr>
          <p:cNvPr id="16403" name="TextBox 20"/>
          <p:cNvSpPr txBox="1">
            <a:spLocks noChangeArrowheads="1"/>
          </p:cNvSpPr>
          <p:nvPr/>
        </p:nvSpPr>
        <p:spPr bwMode="auto">
          <a:xfrm>
            <a:off x="3505200" y="2133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Stepping-Stone</a:t>
            </a:r>
          </a:p>
        </p:txBody>
      </p:sp>
      <p:sp>
        <p:nvSpPr>
          <p:cNvPr id="16404" name="椭圆 21"/>
          <p:cNvSpPr>
            <a:spLocks noChangeArrowheads="1"/>
          </p:cNvSpPr>
          <p:nvPr/>
        </p:nvSpPr>
        <p:spPr bwMode="auto">
          <a:xfrm>
            <a:off x="3429000" y="2667000"/>
            <a:ext cx="1828800" cy="1752600"/>
          </a:xfrm>
          <a:prstGeom prst="ellipse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849821" y="4374055"/>
            <a:ext cx="6106510" cy="1001986"/>
          </a:xfrm>
          <a:custGeom>
            <a:avLst/>
            <a:gdLst>
              <a:gd name="connsiteX0" fmla="*/ 0 w 6106510"/>
              <a:gd name="connsiteY0" fmla="*/ 860097 h 1001986"/>
              <a:gd name="connsiteX1" fmla="*/ 861848 w 6106510"/>
              <a:gd name="connsiteY1" fmla="*/ 303048 h 1001986"/>
              <a:gd name="connsiteX2" fmla="*/ 1996965 w 6106510"/>
              <a:gd name="connsiteY2" fmla="*/ 776014 h 1001986"/>
              <a:gd name="connsiteX3" fmla="*/ 3100551 w 6106510"/>
              <a:gd name="connsiteY3" fmla="*/ 881117 h 1001986"/>
              <a:gd name="connsiteX4" fmla="*/ 3962400 w 6106510"/>
              <a:gd name="connsiteY4" fmla="*/ 50800 h 1001986"/>
              <a:gd name="connsiteX5" fmla="*/ 5286703 w 6106510"/>
              <a:gd name="connsiteY5" fmla="*/ 576317 h 1001986"/>
              <a:gd name="connsiteX6" fmla="*/ 6106510 w 6106510"/>
              <a:gd name="connsiteY6" fmla="*/ 786524 h 10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6510" h="1001986">
                <a:moveTo>
                  <a:pt x="0" y="860097"/>
                </a:moveTo>
                <a:cubicBezTo>
                  <a:pt x="264510" y="588579"/>
                  <a:pt x="529021" y="317062"/>
                  <a:pt x="861848" y="303048"/>
                </a:cubicBezTo>
                <a:cubicBezTo>
                  <a:pt x="1194676" y="289034"/>
                  <a:pt x="1623848" y="679669"/>
                  <a:pt x="1996965" y="776014"/>
                </a:cubicBezTo>
                <a:cubicBezTo>
                  <a:pt x="2370082" y="872359"/>
                  <a:pt x="2772979" y="1001986"/>
                  <a:pt x="3100551" y="881117"/>
                </a:cubicBezTo>
                <a:cubicBezTo>
                  <a:pt x="3428123" y="760248"/>
                  <a:pt x="3598041" y="101600"/>
                  <a:pt x="3962400" y="50800"/>
                </a:cubicBezTo>
                <a:cubicBezTo>
                  <a:pt x="4326759" y="0"/>
                  <a:pt x="4929351" y="453696"/>
                  <a:pt x="5286703" y="576317"/>
                </a:cubicBezTo>
                <a:cubicBezTo>
                  <a:pt x="5644055" y="698938"/>
                  <a:pt x="5875282" y="742731"/>
                  <a:pt x="6106510" y="786524"/>
                </a:cubicBezTo>
              </a:path>
            </a:pathLst>
          </a:cu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20FB3-45E6-4745-A58E-5C8CB49A7E3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</a:t>
            </a:r>
            <a:r>
              <a:rPr lang="en-US" dirty="0" smtClean="0"/>
              <a:t>Solutions 1 &amp; 2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Refuse to be a Stepping-Stone. Identifying </a:t>
            </a:r>
            <a:r>
              <a:rPr lang="en-US" sz="2800" dirty="0" smtClean="0"/>
              <a:t>a host being used as a stepping-stone (Stepping-Stone Detection).</a:t>
            </a:r>
          </a:p>
          <a:p>
            <a:pPr lvl="1" eaLnBrk="1" hangingPunct="1">
              <a:defRPr/>
            </a:pPr>
            <a:r>
              <a:rPr lang="en-US" sz="2400" dirty="0" smtClean="0"/>
              <a:t>Detecting long downstream connections chains.</a:t>
            </a:r>
          </a:p>
          <a:p>
            <a:pPr lvl="1" eaLnBrk="1" hangingPunct="1">
              <a:defRPr/>
            </a:pPr>
            <a:r>
              <a:rPr lang="en-US" sz="2400" dirty="0" smtClean="0"/>
              <a:t>Comparing incoming and outgoing streams of packets for similarity.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9"/>
          <p:cNvSpPr>
            <a:spLocks noChangeArrowheads="1"/>
          </p:cNvSpPr>
          <p:nvPr/>
        </p:nvSpPr>
        <p:spPr bwMode="auto">
          <a:xfrm>
            <a:off x="2286000" y="3048000"/>
            <a:ext cx="1447800" cy="1447800"/>
          </a:xfrm>
          <a:prstGeom prst="ellipse">
            <a:avLst/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Long Connection Chain Detection</a:t>
            </a:r>
          </a:p>
        </p:txBody>
      </p:sp>
      <p:pic>
        <p:nvPicPr>
          <p:cNvPr id="19460" name="Picture 4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14400" y="4064000"/>
            <a:ext cx="677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505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2971800" y="2362200"/>
            <a:ext cx="838200" cy="114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419600" y="2286000"/>
            <a:ext cx="914400" cy="114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486400" y="2362200"/>
            <a:ext cx="762000" cy="114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6629400" y="2514600"/>
            <a:ext cx="7620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752600" y="3810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 flipH="1">
            <a:off x="3200400" y="2438400"/>
            <a:ext cx="76200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 flipH="1" flipV="1">
            <a:off x="4267200" y="2438400"/>
            <a:ext cx="8382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3" name="Line 22"/>
          <p:cNvSpPr>
            <a:spLocks noChangeShapeType="1"/>
          </p:cNvSpPr>
          <p:nvPr/>
        </p:nvSpPr>
        <p:spPr bwMode="auto">
          <a:xfrm flipH="1">
            <a:off x="5715000" y="2514600"/>
            <a:ext cx="6858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>
            <a:off x="6781800" y="2362200"/>
            <a:ext cx="838200" cy="114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 flipV="1">
            <a:off x="1905000" y="39624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505200" y="48768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Matching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Send-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Echo-</a:t>
            </a:r>
            <a:r>
              <a:rPr lang="en-US" dirty="0"/>
              <a:t> Packets to compute the Round-Trip Time (RTT).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4343400" y="2819400"/>
            <a:ext cx="1905000" cy="1828800"/>
          </a:xfrm>
          <a:prstGeom prst="ellipse">
            <a:avLst/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ffectLst/>
              </a:rPr>
              <a:t>Stepping-Stone Detection</a:t>
            </a:r>
          </a:p>
        </p:txBody>
      </p:sp>
      <p:pic>
        <p:nvPicPr>
          <p:cNvPr id="20484" name="Picture 4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14400" y="4064000"/>
            <a:ext cx="677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505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124200" y="2362200"/>
            <a:ext cx="838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191000" y="2438400"/>
            <a:ext cx="83820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5562600" y="2438400"/>
            <a:ext cx="76200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6553200" y="2438400"/>
            <a:ext cx="838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1752600" y="3810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343400" y="3962400"/>
            <a:ext cx="762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638800" y="3962400"/>
            <a:ext cx="838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B62FF-726E-4A3A-8A42-E1597AB79EE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531" name="Rectangle 22"/>
          <p:cNvSpPr>
            <a:spLocks noChangeArrowheads="1"/>
          </p:cNvSpPr>
          <p:nvPr/>
        </p:nvSpPr>
        <p:spPr bwMode="auto">
          <a:xfrm>
            <a:off x="609600" y="3581400"/>
            <a:ext cx="7924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cs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Victim Host Protection</a:t>
            </a:r>
            <a:endParaRPr lang="en-US" dirty="0" smtClean="0"/>
          </a:p>
        </p:txBody>
      </p:sp>
      <p:pic>
        <p:nvPicPr>
          <p:cNvPr id="50179" name="Picture 3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66800" y="1828800"/>
            <a:ext cx="677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8674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5181600" y="4953000"/>
            <a:ext cx="2057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495800" y="21336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V="1">
            <a:off x="4419600" y="2438400"/>
            <a:ext cx="1905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495800" y="3276600"/>
            <a:ext cx="990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1981200" y="21336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3810000" y="5029200"/>
            <a:ext cx="1752600" cy="1752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cs typeface="Arial" charset="0"/>
            </a:endParaRPr>
          </a:p>
        </p:txBody>
      </p:sp>
      <p:pic>
        <p:nvPicPr>
          <p:cNvPr id="50191" name="Picture 15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4958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7" descr="g017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792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1828800" y="4953000"/>
            <a:ext cx="2362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429000" y="4419600"/>
            <a:ext cx="10668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H="1">
            <a:off x="4800600" y="4419600"/>
            <a:ext cx="8382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09600" y="3581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Visible Hosts</a:t>
            </a:r>
          </a:p>
        </p:txBody>
      </p: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914400" y="2590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Attacker</a:t>
            </a:r>
          </a:p>
        </p:txBody>
      </p:sp>
      <p:sp>
        <p:nvSpPr>
          <p:cNvPr id="22553" name="TextBox 25"/>
          <p:cNvSpPr txBox="1">
            <a:spLocks noChangeArrowheads="1"/>
          </p:cNvSpPr>
          <p:nvPr/>
        </p:nvSpPr>
        <p:spPr bwMode="auto">
          <a:xfrm>
            <a:off x="4267200" y="6324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Victim</a:t>
            </a:r>
          </a:p>
        </p:txBody>
      </p:sp>
      <p:sp>
        <p:nvSpPr>
          <p:cNvPr id="22554" name="TextBox 26"/>
          <p:cNvSpPr txBox="1">
            <a:spLocks noChangeArrowheads="1"/>
          </p:cNvSpPr>
          <p:nvPr/>
        </p:nvSpPr>
        <p:spPr bwMode="auto">
          <a:xfrm>
            <a:off x="4267200" y="1600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Connection Chain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4495800" y="2133600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4419600" y="2438400"/>
            <a:ext cx="1905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4495800" y="3276600"/>
            <a:ext cx="990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1981200" y="21336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H="1">
            <a:off x="4800600" y="4419600"/>
            <a:ext cx="8382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4" grpId="0" animBg="1"/>
      <p:bldP spid="50195" grpId="0" animBg="1"/>
      <p:bldP spid="5019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Refuse to be a victim.  Identifying a host being attacked through a stepping-stone chain. </a:t>
            </a:r>
          </a:p>
          <a:p>
            <a:pPr lvl="1"/>
            <a:r>
              <a:rPr lang="en-US" dirty="0" smtClean="0"/>
              <a:t>Examining the behavior of long connection chains.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6A607-9322-455E-8EFC-BE4714909F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Intruder’s evasion techniques,</a:t>
            </a:r>
          </a:p>
          <a:p>
            <a:pPr lvl="1"/>
            <a:r>
              <a:rPr lang="en-US" dirty="0" smtClean="0"/>
              <a:t>Chaffing</a:t>
            </a:r>
          </a:p>
          <a:p>
            <a:pPr lvl="1"/>
            <a:r>
              <a:rPr lang="en-US" dirty="0" smtClean="0"/>
              <a:t>Time jittering</a:t>
            </a:r>
          </a:p>
          <a:p>
            <a:r>
              <a:rPr lang="en-US" dirty="0" smtClean="0"/>
              <a:t>New Technology</a:t>
            </a:r>
          </a:p>
          <a:p>
            <a:pPr lvl="1"/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EC28-C660-4886-90F0-4698A0EEA6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Correlation-Based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53-3102-49A8-AFA3-3A33015013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838200" y="2895600"/>
            <a:ext cx="838200" cy="533400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5791200" y="3657600"/>
            <a:ext cx="1828800" cy="685800"/>
          </a:xfrm>
          <a:prstGeom prst="flowChartDecision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Decision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38200" y="4724400"/>
            <a:ext cx="838200" cy="533400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>
            <a:stCxn id="7" idx="3"/>
          </p:cNvCxnSpPr>
          <p:nvPr/>
        </p:nvCxnSpPr>
        <p:spPr>
          <a:xfrm>
            <a:off x="1676400" y="3162300"/>
            <a:ext cx="2286000" cy="647700"/>
          </a:xfrm>
          <a:prstGeom prst="bentConnector3">
            <a:avLst>
              <a:gd name="adj1" fmla="val 80476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3962400" y="3581400"/>
            <a:ext cx="1219200" cy="838200"/>
          </a:xfrm>
          <a:prstGeom prst="flowChartAlternateProcess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Stepping-Stone Correlation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Elbow Connector 15"/>
          <p:cNvCxnSpPr>
            <a:stCxn id="9" idx="3"/>
          </p:cNvCxnSpPr>
          <p:nvPr/>
        </p:nvCxnSpPr>
        <p:spPr>
          <a:xfrm flipV="1">
            <a:off x="1676400" y="4191000"/>
            <a:ext cx="2286000" cy="800100"/>
          </a:xfrm>
          <a:prstGeom prst="bentConnector3">
            <a:avLst>
              <a:gd name="adj1" fmla="val 80952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8" idx="1"/>
          </p:cNvCxnSpPr>
          <p:nvPr/>
        </p:nvCxnSpPr>
        <p:spPr>
          <a:xfrm>
            <a:off x="5181600" y="4000500"/>
            <a:ext cx="609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391400" y="5105400"/>
            <a:ext cx="12192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0" y="2438400"/>
            <a:ext cx="12192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Elbow Connector 52"/>
          <p:cNvCxnSpPr>
            <a:stCxn id="8" idx="0"/>
            <a:endCxn id="34" idx="2"/>
          </p:cNvCxnSpPr>
          <p:nvPr/>
        </p:nvCxnSpPr>
        <p:spPr>
          <a:xfrm rot="5400000" flipH="1" flipV="1">
            <a:off x="6572250" y="2838450"/>
            <a:ext cx="952500" cy="685800"/>
          </a:xfrm>
          <a:prstGeom prst="bentConnector2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2"/>
          <p:cNvCxnSpPr>
            <a:stCxn id="8" idx="2"/>
            <a:endCxn id="33" idx="2"/>
          </p:cNvCxnSpPr>
          <p:nvPr/>
        </p:nvCxnSpPr>
        <p:spPr>
          <a:xfrm rot="16200000" flipH="1">
            <a:off x="6534150" y="4514850"/>
            <a:ext cx="1028700" cy="685800"/>
          </a:xfrm>
          <a:prstGeom prst="bentConnector2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324600" y="33644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24600" y="42788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Correlation-Based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53-3102-49A8-AFA3-3A33015013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838200" y="2895600"/>
            <a:ext cx="838200" cy="533400"/>
          </a:xfrm>
          <a:prstGeom prst="flowChartProcess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Chaffed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Decision 24"/>
          <p:cNvSpPr/>
          <p:nvPr/>
        </p:nvSpPr>
        <p:spPr>
          <a:xfrm>
            <a:off x="5791200" y="3657600"/>
            <a:ext cx="1828800" cy="685800"/>
          </a:xfrm>
          <a:prstGeom prst="flowChartDecision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Decision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838200" y="4724400"/>
            <a:ext cx="838200" cy="533400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1676400" y="3162300"/>
            <a:ext cx="2286000" cy="647700"/>
          </a:xfrm>
          <a:prstGeom prst="bentConnector3">
            <a:avLst>
              <a:gd name="adj1" fmla="val 80476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3962400" y="3581400"/>
            <a:ext cx="1219200" cy="838200"/>
          </a:xfrm>
          <a:prstGeom prst="flowChartAlternateProcess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Stepping-Stone Correlation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Elbow Connector 28"/>
          <p:cNvCxnSpPr>
            <a:stCxn id="26" idx="3"/>
          </p:cNvCxnSpPr>
          <p:nvPr/>
        </p:nvCxnSpPr>
        <p:spPr>
          <a:xfrm flipV="1">
            <a:off x="1676400" y="4191000"/>
            <a:ext cx="2286000" cy="800100"/>
          </a:xfrm>
          <a:prstGeom prst="bentConnector3">
            <a:avLst>
              <a:gd name="adj1" fmla="val 80952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3"/>
            <a:endCxn id="25" idx="1"/>
          </p:cNvCxnSpPr>
          <p:nvPr/>
        </p:nvCxnSpPr>
        <p:spPr>
          <a:xfrm>
            <a:off x="5181600" y="4000500"/>
            <a:ext cx="609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91400" y="5105400"/>
            <a:ext cx="12192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91400" y="2438400"/>
            <a:ext cx="12192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Elbow Connector 52"/>
          <p:cNvCxnSpPr>
            <a:stCxn id="25" idx="0"/>
            <a:endCxn id="32" idx="2"/>
          </p:cNvCxnSpPr>
          <p:nvPr/>
        </p:nvCxnSpPr>
        <p:spPr>
          <a:xfrm rot="5400000" flipH="1" flipV="1">
            <a:off x="6572250" y="2838450"/>
            <a:ext cx="952500" cy="685800"/>
          </a:xfrm>
          <a:prstGeom prst="bentConnector2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52"/>
          <p:cNvCxnSpPr>
            <a:stCxn id="25" idx="2"/>
            <a:endCxn id="31" idx="2"/>
          </p:cNvCxnSpPr>
          <p:nvPr/>
        </p:nvCxnSpPr>
        <p:spPr>
          <a:xfrm rot="16200000" flipH="1">
            <a:off x="6534150" y="4514850"/>
            <a:ext cx="1028700" cy="685800"/>
          </a:xfrm>
          <a:prstGeom prst="bentConnector2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33644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4600" y="42788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3276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jitter or chaff a traffic stream </a:t>
            </a:r>
            <a:r>
              <a:rPr lang="en-US" u="sng" dirty="0" smtClean="0"/>
              <a:t>enough</a:t>
            </a:r>
            <a:r>
              <a:rPr lang="en-US" dirty="0" smtClean="0"/>
              <a:t>, the pattern of the packets becomes different from the norm.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72217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Countering the Evasion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53-3102-49A8-AFA3-3A3301501359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1" name="Elbow Connector 10"/>
          <p:cNvCxnSpPr>
            <a:endCxn id="20" idx="1"/>
          </p:cNvCxnSpPr>
          <p:nvPr/>
        </p:nvCxnSpPr>
        <p:spPr>
          <a:xfrm flipV="1">
            <a:off x="1676400" y="2628900"/>
            <a:ext cx="457200" cy="533400"/>
          </a:xfrm>
          <a:prstGeom prst="bentConnector3">
            <a:avLst>
              <a:gd name="adj1" fmla="val 25862"/>
            </a:avLst>
          </a:prstGeom>
          <a:ln w="57150">
            <a:solidFill>
              <a:schemeClr val="tx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ecision 18"/>
          <p:cNvSpPr/>
          <p:nvPr/>
        </p:nvSpPr>
        <p:spPr>
          <a:xfrm>
            <a:off x="3657600" y="2286000"/>
            <a:ext cx="1828800" cy="685800"/>
          </a:xfrm>
          <a:prstGeom prst="flowChartDecision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133600" y="2209800"/>
            <a:ext cx="1066800" cy="838200"/>
          </a:xfrm>
          <a:prstGeom prst="flowChartAlternateProcess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Chaff Detection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Elbow Connector 21"/>
          <p:cNvCxnSpPr>
            <a:stCxn id="20" idx="3"/>
            <a:endCxn id="19" idx="1"/>
          </p:cNvCxnSpPr>
          <p:nvPr/>
        </p:nvCxnSpPr>
        <p:spPr>
          <a:xfrm>
            <a:off x="3200400" y="2628900"/>
            <a:ext cx="4572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52"/>
          <p:cNvCxnSpPr>
            <a:stCxn id="19" idx="0"/>
          </p:cNvCxnSpPr>
          <p:nvPr/>
        </p:nvCxnSpPr>
        <p:spPr>
          <a:xfrm rot="16200000" flipH="1">
            <a:off x="6210300" y="647700"/>
            <a:ext cx="152400" cy="3429000"/>
          </a:xfrm>
          <a:prstGeom prst="bentConnector3">
            <a:avLst>
              <a:gd name="adj1" fmla="val -150000"/>
            </a:avLst>
          </a:prstGeom>
          <a:ln w="57150">
            <a:solidFill>
              <a:schemeClr val="tx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2"/>
          <p:cNvCxnSpPr>
            <a:stCxn id="19" idx="2"/>
          </p:cNvCxnSpPr>
          <p:nvPr/>
        </p:nvCxnSpPr>
        <p:spPr>
          <a:xfrm rot="5400000">
            <a:off x="4267200" y="3276600"/>
            <a:ext cx="609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191000" y="19928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1000" y="29072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5791200" y="3657600"/>
            <a:ext cx="1828800" cy="685800"/>
          </a:xfrm>
          <a:prstGeom prst="flowChartDecision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Decision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838200" y="4724400"/>
            <a:ext cx="838200" cy="533400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3962400" y="3581400"/>
            <a:ext cx="1219200" cy="838200"/>
          </a:xfrm>
          <a:prstGeom prst="flowChartAlternateProcess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Stepping-Stone Correlation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Elbow Connector 34"/>
          <p:cNvCxnSpPr>
            <a:stCxn id="29" idx="3"/>
          </p:cNvCxnSpPr>
          <p:nvPr/>
        </p:nvCxnSpPr>
        <p:spPr>
          <a:xfrm flipV="1">
            <a:off x="1676400" y="4191000"/>
            <a:ext cx="2286000" cy="800100"/>
          </a:xfrm>
          <a:prstGeom prst="bentConnector3">
            <a:avLst>
              <a:gd name="adj1" fmla="val 80952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2" idx="3"/>
            <a:endCxn id="28" idx="1"/>
          </p:cNvCxnSpPr>
          <p:nvPr/>
        </p:nvCxnSpPr>
        <p:spPr>
          <a:xfrm>
            <a:off x="5181600" y="4000500"/>
            <a:ext cx="6096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391400" y="5105400"/>
            <a:ext cx="12192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91400" y="2438400"/>
            <a:ext cx="12192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Elbow Connector 52"/>
          <p:cNvCxnSpPr>
            <a:stCxn id="28" idx="0"/>
            <a:endCxn id="40" idx="2"/>
          </p:cNvCxnSpPr>
          <p:nvPr/>
        </p:nvCxnSpPr>
        <p:spPr>
          <a:xfrm rot="5400000" flipH="1" flipV="1">
            <a:off x="6572250" y="2838450"/>
            <a:ext cx="952500" cy="685800"/>
          </a:xfrm>
          <a:prstGeom prst="bentConnector2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52"/>
          <p:cNvCxnSpPr>
            <a:stCxn id="28" idx="2"/>
            <a:endCxn id="39" idx="2"/>
          </p:cNvCxnSpPr>
          <p:nvPr/>
        </p:nvCxnSpPr>
        <p:spPr>
          <a:xfrm rot="16200000" flipH="1">
            <a:off x="6534150" y="4514850"/>
            <a:ext cx="1028700" cy="685800"/>
          </a:xfrm>
          <a:prstGeom prst="bentConnector2">
            <a:avLst/>
          </a:prstGeom>
          <a:ln w="57150">
            <a:solidFill>
              <a:schemeClr val="tx2">
                <a:lumMod val="1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24600" y="33644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4600" y="427886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838200" y="2895600"/>
            <a:ext cx="838200" cy="5334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 (The Onion Router) is a network of virtual tunnels that allows people to improve their privacy and security on the Internet.</a:t>
            </a:r>
          </a:p>
          <a:p>
            <a:r>
              <a:rPr lang="en-US" dirty="0" smtClean="0"/>
              <a:t>Anonymity Online.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have an anonymous way to connect to a host.</a:t>
            </a:r>
          </a:p>
          <a:p>
            <a:pPr lvl="1"/>
            <a:r>
              <a:rPr lang="en-US" dirty="0" smtClean="0"/>
              <a:t>So do the hackers! More convenient.</a:t>
            </a:r>
          </a:p>
          <a:p>
            <a:r>
              <a:rPr lang="en-US" dirty="0" smtClean="0"/>
              <a:t>Can we detect when a user is trying to sign on to our server by going through TOR?</a:t>
            </a:r>
          </a:p>
          <a:p>
            <a:r>
              <a:rPr lang="en-US" dirty="0" smtClean="0"/>
              <a:t>There may be legitimate reason to do so, but certainly very suspicious.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TCP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334000" y="1524000"/>
            <a:ext cx="0" cy="4800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162800" y="1524000"/>
            <a:ext cx="0" cy="4800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334000" y="2667000"/>
            <a:ext cx="1828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34000" y="3657600"/>
            <a:ext cx="1828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334000" y="3124200"/>
            <a:ext cx="1828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7162800" y="39624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7162800" y="43434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867400" y="236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0" y="2971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SYN-ACK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3505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ACK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0" y="4038600"/>
            <a:ext cx="1828800" cy="628710"/>
            <a:chOff x="5334000" y="4038600"/>
            <a:chExt cx="1828800" cy="62871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5334000" y="4038600"/>
              <a:ext cx="1828800" cy="304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334000" y="42672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HTTP GET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Callout 43"/>
          <p:cNvSpPr/>
          <p:nvPr/>
        </p:nvSpPr>
        <p:spPr bwMode="auto">
          <a:xfrm>
            <a:off x="2133600" y="1905000"/>
            <a:ext cx="3124200" cy="3733800"/>
          </a:xfrm>
          <a:prstGeom prst="cloudCallout">
            <a:avLst>
              <a:gd name="adj1" fmla="val -6654"/>
              <a:gd name="adj2" fmla="val 6941"/>
            </a:avLst>
          </a:prstGeom>
          <a:solidFill>
            <a:schemeClr val="accent4">
              <a:lumMod val="25000"/>
              <a:alpha val="7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HTTP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334000" y="1524000"/>
            <a:ext cx="0" cy="4800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162800" y="1524000"/>
            <a:ext cx="0" cy="4800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334000" y="2667000"/>
            <a:ext cx="1828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34000" y="3657600"/>
            <a:ext cx="1828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334000" y="3124200"/>
            <a:ext cx="1828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76400" y="1524000"/>
            <a:ext cx="0" cy="4800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00" y="1524000"/>
            <a:ext cx="0" cy="4800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505200" y="2362200"/>
            <a:ext cx="1828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676400" y="2057400"/>
            <a:ext cx="1828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05200" y="3505200"/>
            <a:ext cx="1828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676400" y="3886200"/>
            <a:ext cx="1828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1676400" y="4419600"/>
            <a:ext cx="5486400" cy="914400"/>
            <a:chOff x="1676400" y="4419600"/>
            <a:chExt cx="5486400" cy="9144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5334000" y="5029200"/>
              <a:ext cx="1828800" cy="304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05200" y="4724400"/>
              <a:ext cx="1828800" cy="304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1676400" y="4419600"/>
              <a:ext cx="1828800" cy="304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Connector 19"/>
          <p:cNvCxnSpPr/>
          <p:nvPr/>
        </p:nvCxnSpPr>
        <p:spPr bwMode="auto">
          <a:xfrm>
            <a:off x="7162800" y="39624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162800" y="43434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8001000" y="53340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8001000" y="39624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8305800" y="3962400"/>
            <a:ext cx="0" cy="1371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467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867400" y="236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0" y="2971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SYN-ACK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48400" y="3505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ACK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0" y="5257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 GET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057400" y="1752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begin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886200" y="2057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{relay}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3200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{relay}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0" y="4419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{relay}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752600" y="3657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connected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676400" y="4724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 GET</a:t>
            </a:r>
            <a:endParaRPr lang="en-US" sz="2000" dirty="0"/>
          </a:p>
        </p:txBody>
      </p:sp>
      <p:pic>
        <p:nvPicPr>
          <p:cNvPr id="57346" name="Picture 2" descr="Cloud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4475" y="-26046113"/>
            <a:ext cx="2857500" cy="2447925"/>
          </a:xfrm>
          <a:prstGeom prst="rect">
            <a:avLst/>
          </a:prstGeom>
          <a:noFill/>
        </p:spPr>
      </p:pic>
      <p:pic>
        <p:nvPicPr>
          <p:cNvPr id="57348" name="Picture 4" descr="Cloud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4475" y="-26046113"/>
            <a:ext cx="2857500" cy="2447925"/>
          </a:xfrm>
          <a:prstGeom prst="rect">
            <a:avLst/>
          </a:prstGeom>
          <a:noFill/>
        </p:spPr>
      </p:pic>
      <p:pic>
        <p:nvPicPr>
          <p:cNvPr id="57350" name="Picture 6" descr="Cloud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4475" y="-26046113"/>
            <a:ext cx="28575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F833-5536-403B-B602-CDAF9DCB15F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intrusion detection is </a:t>
            </a:r>
            <a:r>
              <a:rPr lang="en-US" dirty="0" smtClean="0"/>
              <a:t>critical in protecting data and integrity of computer systems.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is possible to detect a large percentage of cases by using various methods.</a:t>
            </a:r>
          </a:p>
          <a:p>
            <a:pPr eaLnBrk="1" hangingPunct="1">
              <a:defRPr/>
            </a:pPr>
            <a:r>
              <a:rPr lang="en-US" dirty="0" smtClean="0"/>
              <a:t>Intruders have developed techniques to evade detection.  We have to come up with countermeasures.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61918"/>
            <a:ext cx="8229600" cy="396082"/>
          </a:xfrm>
        </p:spPr>
        <p:txBody>
          <a:bodyPr/>
          <a:lstStyle/>
          <a:p>
            <a:r>
              <a:rPr lang="en-US" sz="1200" dirty="0" smtClean="0">
                <a:hlinkClick r:id="rId2"/>
              </a:rPr>
              <a:t>http://arstechnica.com/security/2013/09/meet-hidden-lynx-the-most-elite-hacker-crew-youve-never-heard-of/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5981700" cy="64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867400"/>
            <a:ext cx="8229600" cy="715963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http://www.homelandsecuritynewswire.com/dr20130809-cybersecurity-jobs-average-over-100-000-a-year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3789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1371600" y="327660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F-22 </a:t>
            </a:r>
            <a:r>
              <a:rPr lang="en-US" dirty="0" err="1" smtClean="0"/>
              <a:t>vs</a:t>
            </a:r>
            <a:r>
              <a:rPr lang="en-US" dirty="0" smtClean="0"/>
              <a:t> J-20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78BFE-50B1-48C6-B10A-29F6CE3CB9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7106" name="Picture 2" descr="http://4.bp.blogspot.com/-e79gI52iHXo/T-y2le2IrQI/AAAAAAAABB4/GbFZc-41KRE/s400/f22-raptor-j20-ch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879" y="381000"/>
            <a:ext cx="5338953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Huang\Desktop\IntruderDetec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6051636" cy="601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60198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B67BA-F7DF-4658-9A8D-4B6CC57A9D8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Intrusion Detection Research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Objective: To protect the infrastructure and the integrity of  the computer systems and its data.</a:t>
            </a:r>
          </a:p>
          <a:p>
            <a:pPr eaLnBrk="1" hangingPunct="1">
              <a:defRPr/>
            </a:pPr>
            <a:r>
              <a:rPr lang="en-US" dirty="0" smtClean="0"/>
              <a:t>Assumptions:</a:t>
            </a:r>
          </a:p>
          <a:p>
            <a:pPr lvl="1" eaLnBrk="1" hangingPunct="1">
              <a:defRPr/>
            </a:pPr>
            <a:r>
              <a:rPr lang="en-US" dirty="0" smtClean="0"/>
              <a:t>Hackers are able to establish a connection session to the victim machine.</a:t>
            </a:r>
          </a:p>
          <a:p>
            <a:pPr lvl="1" eaLnBrk="1" hangingPunct="1">
              <a:defRPr/>
            </a:pPr>
            <a:r>
              <a:rPr lang="en-US" dirty="0" smtClean="0"/>
              <a:t>Packets are exchanged between the originating source and the victim.</a:t>
            </a:r>
          </a:p>
          <a:p>
            <a:pPr lvl="1" eaLnBrk="1" hangingPunct="1">
              <a:defRPr/>
            </a:pPr>
            <a:r>
              <a:rPr lang="en-US" dirty="0" smtClean="0"/>
              <a:t>Data may be encrypted.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39EA3-759C-4100-8044-660D2E8F74D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Attack</a:t>
            </a:r>
            <a:endParaRPr lang="en-US" dirty="0" smtClean="0"/>
          </a:p>
        </p:txBody>
      </p:sp>
      <p:pic>
        <p:nvPicPr>
          <p:cNvPr id="16388" name="Picture 3" descr="j019538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381000" y="2832100"/>
            <a:ext cx="1600200" cy="1541463"/>
          </a:xfrm>
        </p:spPr>
      </p:pic>
      <p:sp>
        <p:nvSpPr>
          <p:cNvPr id="16391" name="mainfrm"/>
          <p:cNvSpPr>
            <a:spLocks noEditPoints="1" noChangeArrowheads="1"/>
          </p:cNvSpPr>
          <p:nvPr/>
        </p:nvSpPr>
        <p:spPr bwMode="auto">
          <a:xfrm>
            <a:off x="7016750" y="2767013"/>
            <a:ext cx="1008063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01" name="TextBox 18"/>
          <p:cNvSpPr txBox="1">
            <a:spLocks noChangeArrowheads="1"/>
          </p:cNvSpPr>
          <p:nvPr/>
        </p:nvSpPr>
        <p:spPr bwMode="auto">
          <a:xfrm>
            <a:off x="533400" y="4495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Attacker</a:t>
            </a:r>
          </a:p>
        </p:txBody>
      </p:sp>
      <p:sp>
        <p:nvSpPr>
          <p:cNvPr id="16402" name="TextBox 19"/>
          <p:cNvSpPr txBox="1">
            <a:spLocks noChangeArrowheads="1"/>
          </p:cNvSpPr>
          <p:nvPr/>
        </p:nvSpPr>
        <p:spPr bwMode="auto">
          <a:xfrm>
            <a:off x="7162800" y="4343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Victim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39EA3-759C-4100-8044-660D2E8F74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Stepping-Stone Attack</a:t>
            </a:r>
          </a:p>
        </p:txBody>
      </p:sp>
      <p:pic>
        <p:nvPicPr>
          <p:cNvPr id="16388" name="Picture 3" descr="j019538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381000" y="2832100"/>
            <a:ext cx="1600200" cy="1541463"/>
          </a:xfrm>
        </p:spPr>
      </p:pic>
      <p:pic>
        <p:nvPicPr>
          <p:cNvPr id="16389" name="Picture 4" descr="g017109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2843213"/>
            <a:ext cx="1676400" cy="1168400"/>
          </a:xfrm>
        </p:spPr>
      </p:pic>
      <p:pic>
        <p:nvPicPr>
          <p:cNvPr id="16390" name="Picture 5" descr="g017109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5638800"/>
            <a:ext cx="1638300" cy="981075"/>
          </a:xfrm>
        </p:spPr>
      </p:pic>
      <p:sp>
        <p:nvSpPr>
          <p:cNvPr id="16391" name="mainfrm"/>
          <p:cNvSpPr>
            <a:spLocks noEditPoints="1" noChangeArrowheads="1"/>
          </p:cNvSpPr>
          <p:nvPr/>
        </p:nvSpPr>
        <p:spPr bwMode="auto">
          <a:xfrm>
            <a:off x="7016750" y="2767013"/>
            <a:ext cx="1008063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6392" name="Picture 7" descr="g017109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5638800"/>
            <a:ext cx="1487488" cy="890588"/>
          </a:xfrm>
        </p:spPr>
      </p:pic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981200" y="4371975"/>
            <a:ext cx="5334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3048000" y="3990975"/>
            <a:ext cx="914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572000" y="4143375"/>
            <a:ext cx="838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5867400" y="4114800"/>
            <a:ext cx="1066800" cy="1400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5638800" y="3990975"/>
            <a:ext cx="116205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 flipV="1">
            <a:off x="4724400" y="4067175"/>
            <a:ext cx="76200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2895600" y="3914775"/>
            <a:ext cx="914400" cy="1676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 flipV="1">
            <a:off x="2133600" y="4219575"/>
            <a:ext cx="53340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01" name="TextBox 18"/>
          <p:cNvSpPr txBox="1">
            <a:spLocks noChangeArrowheads="1"/>
          </p:cNvSpPr>
          <p:nvPr/>
        </p:nvSpPr>
        <p:spPr bwMode="auto">
          <a:xfrm>
            <a:off x="533400" y="4495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Attacker</a:t>
            </a:r>
          </a:p>
        </p:txBody>
      </p:sp>
      <p:sp>
        <p:nvSpPr>
          <p:cNvPr id="16402" name="TextBox 19"/>
          <p:cNvSpPr txBox="1">
            <a:spLocks noChangeArrowheads="1"/>
          </p:cNvSpPr>
          <p:nvPr/>
        </p:nvSpPr>
        <p:spPr bwMode="auto">
          <a:xfrm>
            <a:off x="7162800" y="4343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Victim</a:t>
            </a:r>
          </a:p>
        </p:txBody>
      </p:sp>
      <p:sp>
        <p:nvSpPr>
          <p:cNvPr id="16403" name="TextBox 20"/>
          <p:cNvSpPr txBox="1">
            <a:spLocks noChangeArrowheads="1"/>
          </p:cNvSpPr>
          <p:nvPr/>
        </p:nvSpPr>
        <p:spPr bwMode="auto">
          <a:xfrm>
            <a:off x="3505200" y="2133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Stepping-Stone</a:t>
            </a:r>
          </a:p>
        </p:txBody>
      </p:sp>
      <p:sp>
        <p:nvSpPr>
          <p:cNvPr id="16404" name="椭圆 21"/>
          <p:cNvSpPr>
            <a:spLocks noChangeArrowheads="1"/>
          </p:cNvSpPr>
          <p:nvPr/>
        </p:nvSpPr>
        <p:spPr bwMode="auto">
          <a:xfrm>
            <a:off x="3429000" y="2667000"/>
            <a:ext cx="1828800" cy="1752600"/>
          </a:xfrm>
          <a:prstGeom prst="ellipse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877</TotalTime>
  <Words>442</Words>
  <Application>Microsoft Office PowerPoint</Application>
  <PresentationFormat>On-screen Show (4:3)</PresentationFormat>
  <Paragraphs>140</Paragraphs>
  <Slides>25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Ripple</vt:lpstr>
      <vt:lpstr>Intrusion Detection Research</vt:lpstr>
      <vt:lpstr>News</vt:lpstr>
      <vt:lpstr>Slide 3</vt:lpstr>
      <vt:lpstr>Jobs</vt:lpstr>
      <vt:lpstr>Slide 5</vt:lpstr>
      <vt:lpstr>Slide 6</vt:lpstr>
      <vt:lpstr>Intrusion Detection Research</vt:lpstr>
      <vt:lpstr>Attack</vt:lpstr>
      <vt:lpstr>Stepping-Stone Attack</vt:lpstr>
      <vt:lpstr>Our Strategy</vt:lpstr>
      <vt:lpstr>Our Solutions 1 &amp; 2</vt:lpstr>
      <vt:lpstr>Long Connection Chain Detection</vt:lpstr>
      <vt:lpstr>Stepping-Stone Detection</vt:lpstr>
      <vt:lpstr>Victim Host Protection</vt:lpstr>
      <vt:lpstr>Solution 3</vt:lpstr>
      <vt:lpstr>Challenges</vt:lpstr>
      <vt:lpstr>Evasion</vt:lpstr>
      <vt:lpstr>Evasion</vt:lpstr>
      <vt:lpstr>Solution 4</vt:lpstr>
      <vt:lpstr>Countering the Evasion</vt:lpstr>
      <vt:lpstr>TOR</vt:lpstr>
      <vt:lpstr>Issues</vt:lpstr>
      <vt:lpstr>Typical TCP Connection</vt:lpstr>
      <vt:lpstr>TOR HTTP Connection</vt:lpstr>
      <vt:lpstr>Summary</vt:lpstr>
    </vt:vector>
  </TitlesOfParts>
  <Company>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Huang</dc:creator>
  <cp:lastModifiedBy>Huang</cp:lastModifiedBy>
  <cp:revision>35</cp:revision>
  <dcterms:created xsi:type="dcterms:W3CDTF">2010-05-18T19:38:52Z</dcterms:created>
  <dcterms:modified xsi:type="dcterms:W3CDTF">2013-09-20T15:19:57Z</dcterms:modified>
</cp:coreProperties>
</file>